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56" r:id="rId3"/>
    <p:sldId id="257" r:id="rId4"/>
    <p:sldId id="262" r:id="rId5"/>
    <p:sldId id="263" r:id="rId6"/>
    <p:sldId id="268" r:id="rId7"/>
    <p:sldId id="258" r:id="rId8"/>
    <p:sldId id="264" r:id="rId9"/>
    <p:sldId id="265" r:id="rId10"/>
    <p:sldId id="266" r:id="rId11"/>
    <p:sldId id="259" r:id="rId12"/>
    <p:sldId id="260"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150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CFF61B-C6B9-47BA-9A5B-42325B23A8B7}"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6AC69-B5A0-47F1-9CE7-B1A172C35729}" type="slidenum">
              <a:rPr lang="en-US" smtClean="0"/>
              <a:t>‹#›</a:t>
            </a:fld>
            <a:endParaRPr lang="en-US"/>
          </a:p>
        </p:txBody>
      </p:sp>
    </p:spTree>
    <p:extLst>
      <p:ext uri="{BB962C8B-B14F-4D97-AF65-F5344CB8AC3E}">
        <p14:creationId xmlns:p14="http://schemas.microsoft.com/office/powerpoint/2010/main" val="1170468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CFF61B-C6B9-47BA-9A5B-42325B23A8B7}"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6AC69-B5A0-47F1-9CE7-B1A172C35729}" type="slidenum">
              <a:rPr lang="en-US" smtClean="0"/>
              <a:t>‹#›</a:t>
            </a:fld>
            <a:endParaRPr lang="en-US"/>
          </a:p>
        </p:txBody>
      </p:sp>
    </p:spTree>
    <p:extLst>
      <p:ext uri="{BB962C8B-B14F-4D97-AF65-F5344CB8AC3E}">
        <p14:creationId xmlns:p14="http://schemas.microsoft.com/office/powerpoint/2010/main" val="4271548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CFF61B-C6B9-47BA-9A5B-42325B23A8B7}"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6AC69-B5A0-47F1-9CE7-B1A172C35729}" type="slidenum">
              <a:rPr lang="en-US" smtClean="0"/>
              <a:t>‹#›</a:t>
            </a:fld>
            <a:endParaRPr lang="en-US"/>
          </a:p>
        </p:txBody>
      </p:sp>
    </p:spTree>
    <p:extLst>
      <p:ext uri="{BB962C8B-B14F-4D97-AF65-F5344CB8AC3E}">
        <p14:creationId xmlns:p14="http://schemas.microsoft.com/office/powerpoint/2010/main" val="919629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CFF61B-C6B9-47BA-9A5B-42325B23A8B7}"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6AC69-B5A0-47F1-9CE7-B1A172C35729}" type="slidenum">
              <a:rPr lang="en-US" smtClean="0"/>
              <a:t>‹#›</a:t>
            </a:fld>
            <a:endParaRPr lang="en-US"/>
          </a:p>
        </p:txBody>
      </p:sp>
    </p:spTree>
    <p:extLst>
      <p:ext uri="{BB962C8B-B14F-4D97-AF65-F5344CB8AC3E}">
        <p14:creationId xmlns:p14="http://schemas.microsoft.com/office/powerpoint/2010/main" val="91543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5CFF61B-C6B9-47BA-9A5B-42325B23A8B7}"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6AC69-B5A0-47F1-9CE7-B1A172C35729}" type="slidenum">
              <a:rPr lang="en-US" smtClean="0"/>
              <a:t>‹#›</a:t>
            </a:fld>
            <a:endParaRPr lang="en-US"/>
          </a:p>
        </p:txBody>
      </p:sp>
    </p:spTree>
    <p:extLst>
      <p:ext uri="{BB962C8B-B14F-4D97-AF65-F5344CB8AC3E}">
        <p14:creationId xmlns:p14="http://schemas.microsoft.com/office/powerpoint/2010/main" val="4141656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CFF61B-C6B9-47BA-9A5B-42325B23A8B7}"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6AC69-B5A0-47F1-9CE7-B1A172C35729}" type="slidenum">
              <a:rPr lang="en-US" smtClean="0"/>
              <a:t>‹#›</a:t>
            </a:fld>
            <a:endParaRPr lang="en-US"/>
          </a:p>
        </p:txBody>
      </p:sp>
    </p:spTree>
    <p:extLst>
      <p:ext uri="{BB962C8B-B14F-4D97-AF65-F5344CB8AC3E}">
        <p14:creationId xmlns:p14="http://schemas.microsoft.com/office/powerpoint/2010/main" val="336379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CFF61B-C6B9-47BA-9A5B-42325B23A8B7}" type="datetimeFigureOut">
              <a:rPr lang="en-US" smtClean="0"/>
              <a:t>1/31/2017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F6AC69-B5A0-47F1-9CE7-B1A172C35729}" type="slidenum">
              <a:rPr lang="en-US" smtClean="0"/>
              <a:t>‹#›</a:t>
            </a:fld>
            <a:endParaRPr lang="en-US"/>
          </a:p>
        </p:txBody>
      </p:sp>
    </p:spTree>
    <p:extLst>
      <p:ext uri="{BB962C8B-B14F-4D97-AF65-F5344CB8AC3E}">
        <p14:creationId xmlns:p14="http://schemas.microsoft.com/office/powerpoint/2010/main" val="102212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CFF61B-C6B9-47BA-9A5B-42325B23A8B7}" type="datetimeFigureOut">
              <a:rPr lang="en-US" smtClean="0"/>
              <a:t>1/31/2017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F6AC69-B5A0-47F1-9CE7-B1A172C35729}" type="slidenum">
              <a:rPr lang="en-US" smtClean="0"/>
              <a:t>‹#›</a:t>
            </a:fld>
            <a:endParaRPr lang="en-US"/>
          </a:p>
        </p:txBody>
      </p:sp>
    </p:spTree>
    <p:extLst>
      <p:ext uri="{BB962C8B-B14F-4D97-AF65-F5344CB8AC3E}">
        <p14:creationId xmlns:p14="http://schemas.microsoft.com/office/powerpoint/2010/main" val="3231581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CFF61B-C6B9-47BA-9A5B-42325B23A8B7}" type="datetimeFigureOut">
              <a:rPr lang="en-US" smtClean="0"/>
              <a:t>1/31/2017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F6AC69-B5A0-47F1-9CE7-B1A172C35729}" type="slidenum">
              <a:rPr lang="en-US" smtClean="0"/>
              <a:t>‹#›</a:t>
            </a:fld>
            <a:endParaRPr lang="en-US"/>
          </a:p>
        </p:txBody>
      </p:sp>
    </p:spTree>
    <p:extLst>
      <p:ext uri="{BB962C8B-B14F-4D97-AF65-F5344CB8AC3E}">
        <p14:creationId xmlns:p14="http://schemas.microsoft.com/office/powerpoint/2010/main" val="2442589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5CFF61B-C6B9-47BA-9A5B-42325B23A8B7}"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6AC69-B5A0-47F1-9CE7-B1A172C35729}" type="slidenum">
              <a:rPr lang="en-US" smtClean="0"/>
              <a:t>‹#›</a:t>
            </a:fld>
            <a:endParaRPr lang="en-US"/>
          </a:p>
        </p:txBody>
      </p:sp>
    </p:spTree>
    <p:extLst>
      <p:ext uri="{BB962C8B-B14F-4D97-AF65-F5344CB8AC3E}">
        <p14:creationId xmlns:p14="http://schemas.microsoft.com/office/powerpoint/2010/main" val="3410188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5CFF61B-C6B9-47BA-9A5B-42325B23A8B7}"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6AC69-B5A0-47F1-9CE7-B1A172C35729}" type="slidenum">
              <a:rPr lang="en-US" smtClean="0"/>
              <a:t>‹#›</a:t>
            </a:fld>
            <a:endParaRPr lang="en-US"/>
          </a:p>
        </p:txBody>
      </p:sp>
    </p:spTree>
    <p:extLst>
      <p:ext uri="{BB962C8B-B14F-4D97-AF65-F5344CB8AC3E}">
        <p14:creationId xmlns:p14="http://schemas.microsoft.com/office/powerpoint/2010/main" val="712561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CFF61B-C6B9-47BA-9A5B-42325B23A8B7}" type="datetimeFigureOut">
              <a:rPr lang="en-US" smtClean="0"/>
              <a:t>1/31/2017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F6AC69-B5A0-47F1-9CE7-B1A172C35729}" type="slidenum">
              <a:rPr lang="en-US" smtClean="0"/>
              <a:t>‹#›</a:t>
            </a:fld>
            <a:endParaRPr lang="en-US"/>
          </a:p>
        </p:txBody>
      </p:sp>
    </p:spTree>
    <p:extLst>
      <p:ext uri="{BB962C8B-B14F-4D97-AF65-F5344CB8AC3E}">
        <p14:creationId xmlns:p14="http://schemas.microsoft.com/office/powerpoint/2010/main" val="27798891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79576"/>
            <a:ext cx="7886700" cy="1325563"/>
          </a:xfrm>
        </p:spPr>
        <p:txBody>
          <a:bodyPr>
            <a:normAutofit fontScale="90000"/>
          </a:bodyPr>
          <a:lstStyle/>
          <a:p>
            <a:pPr algn="ctr"/>
            <a:r>
              <a:rPr lang="en-US" b="1" dirty="0"/>
              <a:t> </a:t>
            </a:r>
            <a:br>
              <a:rPr lang="en-US" dirty="0"/>
            </a:br>
            <a:r>
              <a:rPr lang="en-US" sz="3100" b="1" dirty="0"/>
              <a:t>Cost-Effectiveness Analysis of Out-of-Hospital Cardiac Arrest (OHCA) Management Strategies</a:t>
            </a:r>
            <a:br>
              <a:rPr lang="en-US" dirty="0"/>
            </a:br>
            <a:endParaRPr lang="en-US" dirty="0"/>
          </a:p>
        </p:txBody>
      </p:sp>
    </p:spTree>
    <p:extLst>
      <p:ext uri="{BB962C8B-B14F-4D97-AF65-F5344CB8AC3E}">
        <p14:creationId xmlns:p14="http://schemas.microsoft.com/office/powerpoint/2010/main" val="402385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a:extLst>
              <a:ext uri="{28A0092B-C50C-407E-A947-70E740481C1C}">
                <a14:useLocalDpi xmlns:a14="http://schemas.microsoft.com/office/drawing/2010/main" val="0"/>
              </a:ext>
            </a:extLst>
          </a:blip>
          <a:stretch>
            <a:fillRect/>
          </a:stretch>
        </p:blipFill>
        <p:spPr>
          <a:xfrm>
            <a:off x="1333500" y="314325"/>
            <a:ext cx="7143750" cy="5095875"/>
          </a:xfrm>
          <a:prstGeom prst="rect">
            <a:avLst/>
          </a:prstGeom>
        </p:spPr>
      </p:pic>
      <p:sp>
        <p:nvSpPr>
          <p:cNvPr id="2" name="TextBox 1"/>
          <p:cNvSpPr txBox="1"/>
          <p:nvPr/>
        </p:nvSpPr>
        <p:spPr>
          <a:xfrm>
            <a:off x="1420238" y="5739319"/>
            <a:ext cx="6896911" cy="523220"/>
          </a:xfrm>
          <a:prstGeom prst="rect">
            <a:avLst/>
          </a:prstGeom>
          <a:noFill/>
        </p:spPr>
        <p:txBody>
          <a:bodyPr wrap="square" rtlCol="0">
            <a:spAutoFit/>
          </a:bodyPr>
          <a:lstStyle/>
          <a:p>
            <a:r>
              <a:rPr lang="en-US" sz="1400" dirty="0"/>
              <a:t>The acceptability curve shows the probability of being cost-effective under different threshold of willingness to pay.</a:t>
            </a:r>
          </a:p>
        </p:txBody>
      </p:sp>
    </p:spTree>
    <p:extLst>
      <p:ext uri="{BB962C8B-B14F-4D97-AF65-F5344CB8AC3E}">
        <p14:creationId xmlns:p14="http://schemas.microsoft.com/office/powerpoint/2010/main" val="1956278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br>
              <a:rPr lang="en-US" dirty="0"/>
            </a:br>
            <a:endParaRPr lang="en-US" dirty="0"/>
          </a:p>
        </p:txBody>
      </p:sp>
      <p:sp>
        <p:nvSpPr>
          <p:cNvPr id="3" name="Rectangle 2"/>
          <p:cNvSpPr/>
          <p:nvPr/>
        </p:nvSpPr>
        <p:spPr>
          <a:xfrm>
            <a:off x="840633" y="1784974"/>
            <a:ext cx="7295744" cy="1200329"/>
          </a:xfrm>
          <a:prstGeom prst="rect">
            <a:avLst/>
          </a:prstGeom>
        </p:spPr>
        <p:txBody>
          <a:bodyPr wrap="square">
            <a:spAutoFit/>
          </a:bodyPr>
          <a:lstStyle/>
          <a:p>
            <a:r>
              <a:rPr lang="en-US" dirty="0">
                <a:latin typeface="Times New Roman" panose="02020603050405020304" pitchFamily="18" charset="0"/>
                <a:ea typeface="SimSun" panose="02010600030101010101" pitchFamily="2" charset="-122"/>
              </a:rPr>
              <a:t>Our results suggest that immediate angiography is more cost effective than the standard care for OHCA patients from a societal perspective because the ICER is well below the upper limit of the threshold that is generally considered to be cost-effective by many health-care agencies.</a:t>
            </a:r>
            <a:endParaRPr lang="en-US" dirty="0"/>
          </a:p>
        </p:txBody>
      </p:sp>
    </p:spTree>
    <p:extLst>
      <p:ext uri="{BB962C8B-B14F-4D97-AF65-F5344CB8AC3E}">
        <p14:creationId xmlns:p14="http://schemas.microsoft.com/office/powerpoint/2010/main" val="1162093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28650" y="365126"/>
            <a:ext cx="2257425" cy="682624"/>
          </a:xfrm>
        </p:spPr>
        <p:txBody>
          <a:bodyPr>
            <a:normAutofit/>
          </a:bodyPr>
          <a:lstStyle/>
          <a:p>
            <a:r>
              <a:rPr lang="en-US" sz="3200" b="1" dirty="0"/>
              <a:t>Future</a:t>
            </a:r>
          </a:p>
        </p:txBody>
      </p:sp>
      <p:sp>
        <p:nvSpPr>
          <p:cNvPr id="4" name="TextBox 3"/>
          <p:cNvSpPr txBox="1"/>
          <p:nvPr/>
        </p:nvSpPr>
        <p:spPr>
          <a:xfrm>
            <a:off x="628650" y="1314450"/>
            <a:ext cx="6086475" cy="2954655"/>
          </a:xfrm>
          <a:prstGeom prst="rect">
            <a:avLst/>
          </a:prstGeom>
          <a:noFill/>
        </p:spPr>
        <p:txBody>
          <a:bodyPr wrap="square" rtlCol="0">
            <a:spAutoFit/>
          </a:bodyPr>
          <a:lstStyle/>
          <a:p>
            <a:pPr marL="285750" indent="-285750">
              <a:buFont typeface="Arial" panose="020B0604020202020204" pitchFamily="34" charset="0"/>
              <a:buChar char="•"/>
            </a:pPr>
            <a:r>
              <a:rPr lang="en-US" sz="2400" dirty="0"/>
              <a:t>Micro-Cost Analysis</a:t>
            </a:r>
          </a:p>
          <a:p>
            <a:endParaRPr lang="en-US" sz="2400" dirty="0"/>
          </a:p>
          <a:p>
            <a:pPr marL="285750" indent="-285750">
              <a:buFont typeface="Arial" panose="020B0604020202020204" pitchFamily="34" charset="0"/>
              <a:buChar char="•"/>
            </a:pPr>
            <a:r>
              <a:rPr lang="en-US" sz="2400" dirty="0"/>
              <a:t>Update latest data</a:t>
            </a:r>
          </a:p>
          <a:p>
            <a:endParaRPr lang="en-US" sz="2400" dirty="0"/>
          </a:p>
          <a:p>
            <a:pPr marL="285750" indent="-285750">
              <a:buFont typeface="Arial" panose="020B0604020202020204" pitchFamily="34" charset="0"/>
              <a:buChar char="•"/>
            </a:pPr>
            <a:r>
              <a:rPr lang="en-US" sz="2400" dirty="0"/>
              <a:t>Modifying treatment guidelines</a:t>
            </a:r>
          </a:p>
          <a:p>
            <a:endParaRPr lang="en-US" sz="2400" dirty="0"/>
          </a:p>
          <a:p>
            <a:pPr marL="285750" indent="-285750">
              <a:buFont typeface="Arial" panose="020B0604020202020204" pitchFamily="34" charset="0"/>
              <a:buChar char="•"/>
            </a:pPr>
            <a:r>
              <a:rPr lang="en-US" sz="2400" dirty="0"/>
              <a:t>Reallocating healthcare resources</a:t>
            </a:r>
          </a:p>
          <a:p>
            <a:endParaRPr lang="en-US" dirty="0"/>
          </a:p>
        </p:txBody>
      </p:sp>
    </p:spTree>
    <p:extLst>
      <p:ext uri="{BB962C8B-B14F-4D97-AF65-F5344CB8AC3E}">
        <p14:creationId xmlns:p14="http://schemas.microsoft.com/office/powerpoint/2010/main" val="750670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Introduction</a:t>
            </a:r>
          </a:p>
        </p:txBody>
      </p:sp>
      <p:sp>
        <p:nvSpPr>
          <p:cNvPr id="5" name="TextBox 4"/>
          <p:cNvSpPr txBox="1"/>
          <p:nvPr/>
        </p:nvSpPr>
        <p:spPr>
          <a:xfrm>
            <a:off x="628650" y="1410511"/>
            <a:ext cx="8142051" cy="3139321"/>
          </a:xfrm>
          <a:prstGeom prst="rect">
            <a:avLst/>
          </a:prstGeom>
          <a:noFill/>
        </p:spPr>
        <p:txBody>
          <a:bodyPr wrap="square" rtlCol="0">
            <a:spAutoFit/>
          </a:bodyPr>
          <a:lstStyle/>
          <a:p>
            <a:pPr algn="just"/>
            <a:r>
              <a:rPr lang="en-US" dirty="0"/>
              <a:t>Out-of-hospital cardiac arrest (OHCA) is the sudden cessation of the heart in an out of hospital setting. In the United States, the incidence of OHCA is estimated at 110 individuals per 100,000 . The overall survival rate is 10.8%. The American Heart Association (AHA) guidelines recommends angiography for patients who have ST elevation in electrocardiogram followed by proper treatments. In patients without ST elevation, other general test and observations would be conducted before further interventions. Some evidence suggests that angiography and immediate percutaneous intervention for OHCA patients could result in better healthcare outcomes regardless of the presence of ST elevation in electrocardiogram. The goal of this study is to investigate whether immediate angiography and PCI are cost-effective compared to the standard of care.  It is important to state the time duration.</a:t>
            </a:r>
          </a:p>
        </p:txBody>
      </p:sp>
    </p:spTree>
    <p:extLst>
      <p:ext uri="{BB962C8B-B14F-4D97-AF65-F5344CB8AC3E}">
        <p14:creationId xmlns:p14="http://schemas.microsoft.com/office/powerpoint/2010/main" val="267707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a:t>
            </a:r>
          </a:p>
        </p:txBody>
      </p:sp>
      <p:sp>
        <p:nvSpPr>
          <p:cNvPr id="3" name="Rectangle 2"/>
          <p:cNvSpPr/>
          <p:nvPr/>
        </p:nvSpPr>
        <p:spPr>
          <a:xfrm>
            <a:off x="628650" y="1517039"/>
            <a:ext cx="7869678" cy="2585323"/>
          </a:xfrm>
          <a:prstGeom prst="rect">
            <a:avLst/>
          </a:prstGeom>
        </p:spPr>
        <p:txBody>
          <a:bodyPr wrap="square">
            <a:spAutoFit/>
          </a:bodyPr>
          <a:lstStyle/>
          <a:p>
            <a:pPr algn="just"/>
            <a:r>
              <a:rPr lang="en-US" dirty="0">
                <a:latin typeface="Times New Roman" panose="02020603050405020304" pitchFamily="18" charset="0"/>
                <a:ea typeface="SimSun" panose="02010600030101010101" pitchFamily="2" charset="-122"/>
              </a:rPr>
              <a:t>We built a decision tree model in </a:t>
            </a:r>
            <a:r>
              <a:rPr lang="nl-NL" dirty="0">
                <a:latin typeface="Times New Roman" panose="02020603050405020304" pitchFamily="18" charset="0"/>
                <a:ea typeface="SimSun" panose="02010600030101010101" pitchFamily="2" charset="-122"/>
              </a:rPr>
              <a:t>TreeAge Pro </a:t>
            </a:r>
            <a:r>
              <a:rPr lang="en-US" dirty="0">
                <a:latin typeface="Times New Roman" panose="02020603050405020304" pitchFamily="18" charset="0"/>
                <a:ea typeface="SimSun" panose="02010600030101010101" pitchFamily="2" charset="-122"/>
              </a:rPr>
              <a:t>to compare the cost-effectiveness of immediate angiography followed by proper interventions to standard care</a:t>
            </a:r>
            <a:r>
              <a:rPr lang="nl-NL" dirty="0">
                <a:latin typeface="Times New Roman" panose="02020603050405020304" pitchFamily="18" charset="0"/>
                <a:ea typeface="SimSun" panose="02010600030101010101" pitchFamily="2" charset="-122"/>
              </a:rPr>
              <a:t>.  The model calculates the costs and benefits of each strategy over a one-year time-horizon.  We reviewed the literatures to obtain the model parameters, including </a:t>
            </a:r>
            <a:r>
              <a:rPr lang="en-US" dirty="0">
                <a:latin typeface="Times New Roman" panose="02020603050405020304" pitchFamily="18" charset="0"/>
                <a:ea typeface="SimSun" panose="02010600030101010101" pitchFamily="2" charset="-122"/>
              </a:rPr>
              <a:t>the outcome probabilities, intervention costs, quality of life weights and life expectancy estimates.  We calculated the incremental cost-effectiveness ratio of immediate angiography strategy compared to standard of care. In addition, we calculated the robustness of our outcomes using one-way sensitivity analysis, and probabilistic sensitivity analysis (PSA) were varied all the parameters jointly. </a:t>
            </a:r>
            <a:endParaRPr lang="en-US" dirty="0"/>
          </a:p>
        </p:txBody>
      </p:sp>
    </p:spTree>
    <p:extLst>
      <p:ext uri="{BB962C8B-B14F-4D97-AF65-F5344CB8AC3E}">
        <p14:creationId xmlns:p14="http://schemas.microsoft.com/office/powerpoint/2010/main" val="1053921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943" y="1457325"/>
            <a:ext cx="8474531" cy="4473575"/>
          </a:xfrm>
          <a:prstGeom prst="rect">
            <a:avLst/>
          </a:prstGeom>
        </p:spPr>
      </p:pic>
      <p:sp>
        <p:nvSpPr>
          <p:cNvPr id="4" name="TextBox 3"/>
          <p:cNvSpPr txBox="1"/>
          <p:nvPr/>
        </p:nvSpPr>
        <p:spPr>
          <a:xfrm>
            <a:off x="3054350" y="2387600"/>
            <a:ext cx="533400" cy="184666"/>
          </a:xfrm>
          <a:prstGeom prst="rect">
            <a:avLst/>
          </a:prstGeom>
          <a:solidFill>
            <a:schemeClr val="bg1"/>
          </a:solidFill>
        </p:spPr>
        <p:txBody>
          <a:bodyPr wrap="square" rtlCol="0">
            <a:spAutoFit/>
          </a:bodyPr>
          <a:lstStyle/>
          <a:p>
            <a:endParaRPr lang="en-US" sz="600" dirty="0"/>
          </a:p>
        </p:txBody>
      </p:sp>
      <p:sp>
        <p:nvSpPr>
          <p:cNvPr id="5" name="TextBox 4"/>
          <p:cNvSpPr txBox="1"/>
          <p:nvPr/>
        </p:nvSpPr>
        <p:spPr>
          <a:xfrm>
            <a:off x="5073650" y="2025650"/>
            <a:ext cx="533400" cy="184666"/>
          </a:xfrm>
          <a:prstGeom prst="rect">
            <a:avLst/>
          </a:prstGeom>
          <a:solidFill>
            <a:schemeClr val="bg1"/>
          </a:solidFill>
        </p:spPr>
        <p:txBody>
          <a:bodyPr wrap="square" rtlCol="0">
            <a:spAutoFit/>
          </a:bodyPr>
          <a:lstStyle/>
          <a:p>
            <a:endParaRPr lang="en-US" sz="600" dirty="0"/>
          </a:p>
        </p:txBody>
      </p:sp>
      <p:sp>
        <p:nvSpPr>
          <p:cNvPr id="6" name="TextBox 5"/>
          <p:cNvSpPr txBox="1"/>
          <p:nvPr/>
        </p:nvSpPr>
        <p:spPr>
          <a:xfrm>
            <a:off x="6216650" y="1690689"/>
            <a:ext cx="533400" cy="184666"/>
          </a:xfrm>
          <a:prstGeom prst="rect">
            <a:avLst/>
          </a:prstGeom>
          <a:solidFill>
            <a:schemeClr val="bg1"/>
          </a:solidFill>
        </p:spPr>
        <p:txBody>
          <a:bodyPr wrap="square" rtlCol="0">
            <a:spAutoFit/>
          </a:bodyPr>
          <a:lstStyle/>
          <a:p>
            <a:endParaRPr lang="en-US" sz="600" dirty="0"/>
          </a:p>
        </p:txBody>
      </p:sp>
      <p:sp>
        <p:nvSpPr>
          <p:cNvPr id="7" name="TextBox 6"/>
          <p:cNvSpPr txBox="1"/>
          <p:nvPr/>
        </p:nvSpPr>
        <p:spPr>
          <a:xfrm>
            <a:off x="5073650" y="2737110"/>
            <a:ext cx="533400" cy="184666"/>
          </a:xfrm>
          <a:prstGeom prst="rect">
            <a:avLst/>
          </a:prstGeom>
          <a:solidFill>
            <a:schemeClr val="bg1"/>
          </a:solidFill>
        </p:spPr>
        <p:txBody>
          <a:bodyPr wrap="square" rtlCol="0">
            <a:spAutoFit/>
          </a:bodyPr>
          <a:lstStyle/>
          <a:p>
            <a:endParaRPr lang="en-US" sz="600" dirty="0"/>
          </a:p>
        </p:txBody>
      </p:sp>
      <p:sp>
        <p:nvSpPr>
          <p:cNvPr id="8" name="TextBox 7"/>
          <p:cNvSpPr txBox="1"/>
          <p:nvPr/>
        </p:nvSpPr>
        <p:spPr>
          <a:xfrm>
            <a:off x="6216650" y="2333367"/>
            <a:ext cx="533400" cy="138499"/>
          </a:xfrm>
          <a:prstGeom prst="rect">
            <a:avLst/>
          </a:prstGeom>
          <a:solidFill>
            <a:schemeClr val="bg1"/>
          </a:solidFill>
        </p:spPr>
        <p:txBody>
          <a:bodyPr wrap="square" rtlCol="0">
            <a:spAutoFit/>
          </a:bodyPr>
          <a:lstStyle/>
          <a:p>
            <a:endParaRPr lang="en-US" sz="300" dirty="0"/>
          </a:p>
        </p:txBody>
      </p:sp>
      <p:sp>
        <p:nvSpPr>
          <p:cNvPr id="9" name="TextBox 8"/>
          <p:cNvSpPr txBox="1"/>
          <p:nvPr/>
        </p:nvSpPr>
        <p:spPr>
          <a:xfrm>
            <a:off x="6369050" y="2485767"/>
            <a:ext cx="533400" cy="138499"/>
          </a:xfrm>
          <a:prstGeom prst="rect">
            <a:avLst/>
          </a:prstGeom>
          <a:solidFill>
            <a:schemeClr val="bg1"/>
          </a:solidFill>
        </p:spPr>
        <p:txBody>
          <a:bodyPr wrap="square" rtlCol="0">
            <a:spAutoFit/>
          </a:bodyPr>
          <a:lstStyle/>
          <a:p>
            <a:endParaRPr lang="en-US" sz="300" dirty="0"/>
          </a:p>
        </p:txBody>
      </p:sp>
      <p:sp>
        <p:nvSpPr>
          <p:cNvPr id="10" name="TextBox 9"/>
          <p:cNvSpPr txBox="1"/>
          <p:nvPr/>
        </p:nvSpPr>
        <p:spPr>
          <a:xfrm>
            <a:off x="3054350" y="3952617"/>
            <a:ext cx="533400" cy="138499"/>
          </a:xfrm>
          <a:prstGeom prst="rect">
            <a:avLst/>
          </a:prstGeom>
          <a:solidFill>
            <a:schemeClr val="bg1"/>
          </a:solidFill>
        </p:spPr>
        <p:txBody>
          <a:bodyPr wrap="square" rtlCol="0">
            <a:spAutoFit/>
          </a:bodyPr>
          <a:lstStyle/>
          <a:p>
            <a:endParaRPr lang="en-US" sz="300" dirty="0"/>
          </a:p>
        </p:txBody>
      </p:sp>
      <p:sp>
        <p:nvSpPr>
          <p:cNvPr id="11" name="TextBox 10"/>
          <p:cNvSpPr txBox="1"/>
          <p:nvPr/>
        </p:nvSpPr>
        <p:spPr>
          <a:xfrm>
            <a:off x="6191250" y="3585712"/>
            <a:ext cx="533400" cy="138499"/>
          </a:xfrm>
          <a:prstGeom prst="rect">
            <a:avLst/>
          </a:prstGeom>
          <a:solidFill>
            <a:schemeClr val="bg1"/>
          </a:solidFill>
        </p:spPr>
        <p:txBody>
          <a:bodyPr wrap="square" rtlCol="0">
            <a:spAutoFit/>
          </a:bodyPr>
          <a:lstStyle/>
          <a:p>
            <a:endParaRPr lang="en-US" sz="300" dirty="0"/>
          </a:p>
        </p:txBody>
      </p:sp>
      <p:sp>
        <p:nvSpPr>
          <p:cNvPr id="12" name="TextBox 11"/>
          <p:cNvSpPr txBox="1"/>
          <p:nvPr/>
        </p:nvSpPr>
        <p:spPr>
          <a:xfrm>
            <a:off x="7169150" y="3261862"/>
            <a:ext cx="533400" cy="138499"/>
          </a:xfrm>
          <a:prstGeom prst="rect">
            <a:avLst/>
          </a:prstGeom>
          <a:solidFill>
            <a:schemeClr val="bg1"/>
          </a:solidFill>
        </p:spPr>
        <p:txBody>
          <a:bodyPr wrap="square" rtlCol="0">
            <a:spAutoFit/>
          </a:bodyPr>
          <a:lstStyle/>
          <a:p>
            <a:endParaRPr lang="en-US" sz="300" dirty="0"/>
          </a:p>
        </p:txBody>
      </p:sp>
      <p:sp>
        <p:nvSpPr>
          <p:cNvPr id="13" name="TextBox 12"/>
          <p:cNvSpPr txBox="1"/>
          <p:nvPr/>
        </p:nvSpPr>
        <p:spPr>
          <a:xfrm>
            <a:off x="6191250" y="4297639"/>
            <a:ext cx="533400" cy="138499"/>
          </a:xfrm>
          <a:prstGeom prst="rect">
            <a:avLst/>
          </a:prstGeom>
          <a:solidFill>
            <a:schemeClr val="bg1"/>
          </a:solidFill>
        </p:spPr>
        <p:txBody>
          <a:bodyPr wrap="square" rtlCol="0">
            <a:spAutoFit/>
          </a:bodyPr>
          <a:lstStyle/>
          <a:p>
            <a:endParaRPr lang="en-US" sz="300" dirty="0"/>
          </a:p>
        </p:txBody>
      </p:sp>
      <p:sp>
        <p:nvSpPr>
          <p:cNvPr id="14" name="TextBox 13"/>
          <p:cNvSpPr txBox="1"/>
          <p:nvPr/>
        </p:nvSpPr>
        <p:spPr>
          <a:xfrm>
            <a:off x="7162800" y="3898578"/>
            <a:ext cx="533400" cy="138499"/>
          </a:xfrm>
          <a:prstGeom prst="rect">
            <a:avLst/>
          </a:prstGeom>
          <a:solidFill>
            <a:schemeClr val="bg1"/>
          </a:solidFill>
        </p:spPr>
        <p:txBody>
          <a:bodyPr wrap="square" rtlCol="0">
            <a:spAutoFit/>
          </a:bodyPr>
          <a:lstStyle/>
          <a:p>
            <a:endParaRPr lang="en-US" sz="300" dirty="0"/>
          </a:p>
        </p:txBody>
      </p:sp>
      <p:sp>
        <p:nvSpPr>
          <p:cNvPr id="15" name="TextBox 14"/>
          <p:cNvSpPr txBox="1"/>
          <p:nvPr/>
        </p:nvSpPr>
        <p:spPr>
          <a:xfrm>
            <a:off x="4038600" y="4697689"/>
            <a:ext cx="533400" cy="138499"/>
          </a:xfrm>
          <a:prstGeom prst="rect">
            <a:avLst/>
          </a:prstGeom>
          <a:solidFill>
            <a:schemeClr val="bg1"/>
          </a:solidFill>
        </p:spPr>
        <p:txBody>
          <a:bodyPr wrap="square" rtlCol="0">
            <a:spAutoFit/>
          </a:bodyPr>
          <a:lstStyle/>
          <a:p>
            <a:endParaRPr lang="en-US" sz="300" dirty="0"/>
          </a:p>
        </p:txBody>
      </p:sp>
      <p:sp>
        <p:nvSpPr>
          <p:cNvPr id="16" name="TextBox 15"/>
          <p:cNvSpPr txBox="1"/>
          <p:nvPr/>
        </p:nvSpPr>
        <p:spPr>
          <a:xfrm>
            <a:off x="3054350" y="5029604"/>
            <a:ext cx="533400" cy="138499"/>
          </a:xfrm>
          <a:prstGeom prst="rect">
            <a:avLst/>
          </a:prstGeom>
          <a:solidFill>
            <a:schemeClr val="bg1"/>
          </a:solidFill>
        </p:spPr>
        <p:txBody>
          <a:bodyPr wrap="square" rtlCol="0">
            <a:spAutoFit/>
          </a:bodyPr>
          <a:lstStyle/>
          <a:p>
            <a:endParaRPr lang="en-US" sz="300" dirty="0"/>
          </a:p>
        </p:txBody>
      </p:sp>
      <p:sp>
        <p:nvSpPr>
          <p:cNvPr id="17" name="TextBox 16"/>
          <p:cNvSpPr txBox="1"/>
          <p:nvPr/>
        </p:nvSpPr>
        <p:spPr>
          <a:xfrm>
            <a:off x="3035300" y="5740804"/>
            <a:ext cx="533400" cy="138499"/>
          </a:xfrm>
          <a:prstGeom prst="rect">
            <a:avLst/>
          </a:prstGeom>
          <a:solidFill>
            <a:schemeClr val="bg1"/>
          </a:solidFill>
        </p:spPr>
        <p:txBody>
          <a:bodyPr wrap="square" rtlCol="0">
            <a:spAutoFit/>
          </a:bodyPr>
          <a:lstStyle/>
          <a:p>
            <a:endParaRPr lang="en-US" sz="300" dirty="0"/>
          </a:p>
        </p:txBody>
      </p:sp>
    </p:spTree>
    <p:extLst>
      <p:ext uri="{BB962C8B-B14F-4D97-AF65-F5344CB8AC3E}">
        <p14:creationId xmlns:p14="http://schemas.microsoft.com/office/powerpoint/2010/main" val="3344021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925" y="0"/>
            <a:ext cx="6210300" cy="615949"/>
          </a:xfrm>
        </p:spPr>
        <p:txBody>
          <a:bodyPr>
            <a:normAutofit/>
          </a:bodyPr>
          <a:lstStyle/>
          <a:p>
            <a:r>
              <a:rPr lang="en-US" sz="1800" dirty="0"/>
              <a:t>Base case estimates and ranges</a:t>
            </a:r>
          </a:p>
        </p:txBody>
      </p:sp>
      <p:graphicFrame>
        <p:nvGraphicFramePr>
          <p:cNvPr id="4" name="Table 3"/>
          <p:cNvGraphicFramePr>
            <a:graphicFrameLocks noGrp="1"/>
          </p:cNvGraphicFramePr>
          <p:nvPr>
            <p:extLst>
              <p:ext uri="{D42A27DB-BD31-4B8C-83A1-F6EECF244321}">
                <p14:modId xmlns:p14="http://schemas.microsoft.com/office/powerpoint/2010/main" val="1929826215"/>
              </p:ext>
            </p:extLst>
          </p:nvPr>
        </p:nvGraphicFramePr>
        <p:xfrm>
          <a:off x="152401" y="428626"/>
          <a:ext cx="8858252" cy="6460327"/>
        </p:xfrm>
        <a:graphic>
          <a:graphicData uri="http://schemas.openxmlformats.org/drawingml/2006/table">
            <a:tbl>
              <a:tblPr firstRow="1" firstCol="1" bandRow="1">
                <a:tableStyleId>{5C22544A-7EE6-4342-B048-85BDC9FD1C3A}</a:tableStyleId>
              </a:tblPr>
              <a:tblGrid>
                <a:gridCol w="2917710">
                  <a:extLst>
                    <a:ext uri="{9D8B030D-6E8A-4147-A177-3AD203B41FA5}">
                      <a16:colId xmlns:a16="http://schemas.microsoft.com/office/drawing/2014/main" val="3258490689"/>
                    </a:ext>
                  </a:extLst>
                </a:gridCol>
                <a:gridCol w="1082423">
                  <a:extLst>
                    <a:ext uri="{9D8B030D-6E8A-4147-A177-3AD203B41FA5}">
                      <a16:colId xmlns:a16="http://schemas.microsoft.com/office/drawing/2014/main" val="2579468539"/>
                    </a:ext>
                  </a:extLst>
                </a:gridCol>
                <a:gridCol w="1617480">
                  <a:extLst>
                    <a:ext uri="{9D8B030D-6E8A-4147-A177-3AD203B41FA5}">
                      <a16:colId xmlns:a16="http://schemas.microsoft.com/office/drawing/2014/main" val="2876880186"/>
                    </a:ext>
                  </a:extLst>
                </a:gridCol>
                <a:gridCol w="1378835">
                  <a:extLst>
                    <a:ext uri="{9D8B030D-6E8A-4147-A177-3AD203B41FA5}">
                      <a16:colId xmlns:a16="http://schemas.microsoft.com/office/drawing/2014/main" val="2721937558"/>
                    </a:ext>
                  </a:extLst>
                </a:gridCol>
                <a:gridCol w="1861804">
                  <a:extLst>
                    <a:ext uri="{9D8B030D-6E8A-4147-A177-3AD203B41FA5}">
                      <a16:colId xmlns:a16="http://schemas.microsoft.com/office/drawing/2014/main" val="3114998017"/>
                    </a:ext>
                  </a:extLst>
                </a:gridCol>
              </a:tblGrid>
              <a:tr h="382985">
                <a:tc>
                  <a:txBody>
                    <a:bodyPr/>
                    <a:lstStyle/>
                    <a:p>
                      <a:pPr marL="0" marR="0">
                        <a:lnSpc>
                          <a:spcPct val="107000"/>
                        </a:lnSpc>
                        <a:spcBef>
                          <a:spcPts val="0"/>
                        </a:spcBef>
                        <a:spcAft>
                          <a:spcPts val="0"/>
                        </a:spcAft>
                      </a:pPr>
                      <a:r>
                        <a:rPr lang="en-US" sz="1200" dirty="0">
                          <a:effectLst/>
                        </a:rPr>
                        <a:t> </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nSpc>
                          <a:spcPct val="107000"/>
                        </a:lnSpc>
                        <a:spcBef>
                          <a:spcPts val="0"/>
                        </a:spcBef>
                        <a:spcAft>
                          <a:spcPts val="0"/>
                        </a:spcAft>
                      </a:pPr>
                      <a:r>
                        <a:rPr lang="en-US" sz="1200" dirty="0">
                          <a:effectLst/>
                        </a:rPr>
                        <a:t>Base Case Estimate</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nSpc>
                          <a:spcPct val="107000"/>
                        </a:lnSpc>
                        <a:spcBef>
                          <a:spcPts val="0"/>
                        </a:spcBef>
                        <a:spcAft>
                          <a:spcPts val="0"/>
                        </a:spcAft>
                      </a:pPr>
                      <a:r>
                        <a:rPr lang="en-US" sz="1200" dirty="0">
                          <a:effectLst/>
                        </a:rPr>
                        <a:t>Range</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nSpc>
                          <a:spcPct val="107000"/>
                        </a:lnSpc>
                        <a:spcBef>
                          <a:spcPts val="0"/>
                        </a:spcBef>
                        <a:spcAft>
                          <a:spcPts val="0"/>
                        </a:spcAft>
                      </a:pPr>
                      <a:r>
                        <a:rPr lang="en-US" sz="1200">
                          <a:effectLst/>
                        </a:rPr>
                        <a:t>Reference or Source</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nSpc>
                          <a:spcPct val="107000"/>
                        </a:lnSpc>
                        <a:spcBef>
                          <a:spcPts val="0"/>
                        </a:spcBef>
                        <a:spcAft>
                          <a:spcPts val="0"/>
                        </a:spcAft>
                      </a:pPr>
                      <a:r>
                        <a:rPr lang="en-US" sz="1200">
                          <a:effectLst/>
                        </a:rPr>
                        <a:t>Notes</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extLst>
                  <a:ext uri="{0D108BD9-81ED-4DB2-BD59-A6C34878D82A}">
                    <a16:rowId xmlns:a16="http://schemas.microsoft.com/office/drawing/2014/main" val="2500331791"/>
                  </a:ext>
                </a:extLst>
              </a:tr>
              <a:tr h="414860">
                <a:tc gridSpan="5">
                  <a:txBody>
                    <a:bodyPr/>
                    <a:lstStyle/>
                    <a:p>
                      <a:pPr marL="0" marR="0">
                        <a:lnSpc>
                          <a:spcPct val="107000"/>
                        </a:lnSpc>
                        <a:spcBef>
                          <a:spcPts val="0"/>
                        </a:spcBef>
                        <a:spcAft>
                          <a:spcPts val="0"/>
                        </a:spcAft>
                      </a:pPr>
                      <a:endParaRPr lang="en-US" sz="1400" dirty="0">
                        <a:effectLst/>
                      </a:endParaRPr>
                    </a:p>
                    <a:p>
                      <a:pPr marL="0" marR="0">
                        <a:lnSpc>
                          <a:spcPct val="107000"/>
                        </a:lnSpc>
                        <a:spcBef>
                          <a:spcPts val="0"/>
                        </a:spcBef>
                        <a:spcAft>
                          <a:spcPts val="0"/>
                        </a:spcAft>
                      </a:pPr>
                      <a:r>
                        <a:rPr lang="en-US" sz="1200" dirty="0">
                          <a:effectLst/>
                        </a:rPr>
                        <a:t>Probability values                                                                                                                                   All are following Beta distribution</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15764253"/>
                  </a:ext>
                </a:extLst>
              </a:tr>
              <a:tr h="211988">
                <a:tc>
                  <a:txBody>
                    <a:bodyPr/>
                    <a:lstStyle/>
                    <a:p>
                      <a:pPr marL="0" marR="0">
                        <a:lnSpc>
                          <a:spcPct val="107000"/>
                        </a:lnSpc>
                        <a:spcBef>
                          <a:spcPts val="0"/>
                        </a:spcBef>
                        <a:spcAft>
                          <a:spcPts val="0"/>
                        </a:spcAft>
                      </a:pPr>
                      <a:r>
                        <a:rPr lang="en-US" sz="1200">
                          <a:effectLst/>
                        </a:rPr>
                        <a:t>Sensitivity of EKG</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gn="ctr">
                        <a:lnSpc>
                          <a:spcPct val="107000"/>
                        </a:lnSpc>
                        <a:spcBef>
                          <a:spcPts val="0"/>
                        </a:spcBef>
                        <a:spcAft>
                          <a:spcPts val="0"/>
                        </a:spcAft>
                      </a:pPr>
                      <a:r>
                        <a:rPr lang="en-US" sz="1200">
                          <a:effectLst/>
                        </a:rPr>
                        <a:t>0.88</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gn="ctr">
                        <a:lnSpc>
                          <a:spcPct val="107000"/>
                        </a:lnSpc>
                        <a:spcBef>
                          <a:spcPts val="0"/>
                        </a:spcBef>
                        <a:spcAft>
                          <a:spcPts val="0"/>
                        </a:spcAft>
                      </a:pPr>
                      <a:r>
                        <a:rPr lang="en-US" sz="1200">
                          <a:effectLst/>
                        </a:rPr>
                        <a:t>0.74-0.96</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gn="ctr">
                        <a:lnSpc>
                          <a:spcPct val="107000"/>
                        </a:lnSpc>
                        <a:spcBef>
                          <a:spcPts val="0"/>
                        </a:spcBef>
                        <a:spcAft>
                          <a:spcPts val="0"/>
                        </a:spcAft>
                      </a:pPr>
                      <a:r>
                        <a:rPr lang="en-US" sz="1200">
                          <a:effectLst/>
                        </a:rPr>
                        <a:t>(3)</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nSpc>
                          <a:spcPct val="107000"/>
                        </a:lnSpc>
                        <a:spcBef>
                          <a:spcPts val="0"/>
                        </a:spcBef>
                        <a:spcAft>
                          <a:spcPts val="0"/>
                        </a:spcAft>
                      </a:pPr>
                      <a:r>
                        <a:rPr lang="en-US" sz="1200">
                          <a:effectLst/>
                        </a:rPr>
                        <a:t>α= 36.3; β=4.95</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extLst>
                  <a:ext uri="{0D108BD9-81ED-4DB2-BD59-A6C34878D82A}">
                    <a16:rowId xmlns:a16="http://schemas.microsoft.com/office/drawing/2014/main" val="3938559109"/>
                  </a:ext>
                </a:extLst>
              </a:tr>
              <a:tr h="202691">
                <a:tc>
                  <a:txBody>
                    <a:bodyPr/>
                    <a:lstStyle/>
                    <a:p>
                      <a:pPr marL="0" marR="0">
                        <a:lnSpc>
                          <a:spcPct val="107000"/>
                        </a:lnSpc>
                        <a:spcBef>
                          <a:spcPts val="0"/>
                        </a:spcBef>
                        <a:spcAft>
                          <a:spcPts val="0"/>
                        </a:spcAft>
                      </a:pPr>
                      <a:r>
                        <a:rPr lang="en-US" sz="1200">
                          <a:effectLst/>
                        </a:rPr>
                        <a:t>Larger than 70% stenosis</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gn="ctr">
                        <a:lnSpc>
                          <a:spcPct val="107000"/>
                        </a:lnSpc>
                        <a:spcBef>
                          <a:spcPts val="0"/>
                        </a:spcBef>
                        <a:spcAft>
                          <a:spcPts val="0"/>
                        </a:spcAft>
                      </a:pPr>
                      <a:r>
                        <a:rPr lang="en-US" sz="1200">
                          <a:effectLst/>
                        </a:rPr>
                        <a:t>0.66</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gn="ctr">
                        <a:lnSpc>
                          <a:spcPct val="107000"/>
                        </a:lnSpc>
                        <a:spcBef>
                          <a:spcPts val="0"/>
                        </a:spcBef>
                        <a:spcAft>
                          <a:spcPts val="0"/>
                        </a:spcAft>
                      </a:pPr>
                      <a:r>
                        <a:rPr lang="en-US" sz="1200">
                          <a:effectLst/>
                        </a:rPr>
                        <a:t>0.561-0.759*</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gn="ctr">
                        <a:lnSpc>
                          <a:spcPct val="107000"/>
                        </a:lnSpc>
                        <a:spcBef>
                          <a:spcPts val="0"/>
                        </a:spcBef>
                        <a:spcAft>
                          <a:spcPts val="0"/>
                        </a:spcAft>
                      </a:pPr>
                      <a:r>
                        <a:rPr lang="en-US" sz="1200" dirty="0">
                          <a:effectLst/>
                        </a:rPr>
                        <a:t>(15)</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nSpc>
                          <a:spcPct val="107000"/>
                        </a:lnSpc>
                        <a:spcBef>
                          <a:spcPts val="0"/>
                        </a:spcBef>
                        <a:spcAft>
                          <a:spcPts val="0"/>
                        </a:spcAft>
                      </a:pPr>
                      <a:r>
                        <a:rPr lang="en-US" sz="1200">
                          <a:effectLst/>
                        </a:rPr>
                        <a:t>α =58.58; β =30.18</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extLst>
                  <a:ext uri="{0D108BD9-81ED-4DB2-BD59-A6C34878D82A}">
                    <a16:rowId xmlns:a16="http://schemas.microsoft.com/office/drawing/2014/main" val="298248835"/>
                  </a:ext>
                </a:extLst>
              </a:tr>
              <a:tr h="382985">
                <a:tc>
                  <a:txBody>
                    <a:bodyPr/>
                    <a:lstStyle/>
                    <a:p>
                      <a:pPr marL="0" marR="0">
                        <a:lnSpc>
                          <a:spcPct val="107000"/>
                        </a:lnSpc>
                        <a:spcBef>
                          <a:spcPts val="0"/>
                        </a:spcBef>
                        <a:spcAft>
                          <a:spcPts val="0"/>
                        </a:spcAft>
                      </a:pPr>
                      <a:r>
                        <a:rPr lang="en-US" sz="1200">
                          <a:effectLst/>
                        </a:rPr>
                        <a:t>Larger than 70% stenosis conditional on true positive EKG result</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gn="ctr">
                        <a:lnSpc>
                          <a:spcPct val="107000"/>
                        </a:lnSpc>
                        <a:spcBef>
                          <a:spcPts val="0"/>
                        </a:spcBef>
                        <a:spcAft>
                          <a:spcPts val="0"/>
                        </a:spcAft>
                      </a:pPr>
                      <a:r>
                        <a:rPr lang="en-US" sz="1200">
                          <a:effectLst/>
                        </a:rPr>
                        <a:t>0.96</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gn="ctr">
                        <a:lnSpc>
                          <a:spcPct val="107000"/>
                        </a:lnSpc>
                        <a:spcBef>
                          <a:spcPts val="0"/>
                        </a:spcBef>
                        <a:spcAft>
                          <a:spcPts val="0"/>
                        </a:spcAft>
                      </a:pPr>
                      <a:r>
                        <a:rPr lang="en-US" sz="1200">
                          <a:effectLst/>
                        </a:rPr>
                        <a:t>0.816-1.000*</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gn="ctr">
                        <a:lnSpc>
                          <a:spcPct val="107000"/>
                        </a:lnSpc>
                        <a:spcBef>
                          <a:spcPts val="0"/>
                        </a:spcBef>
                        <a:spcAft>
                          <a:spcPts val="0"/>
                        </a:spcAft>
                      </a:pPr>
                      <a:r>
                        <a:rPr lang="en-US" sz="1200">
                          <a:effectLst/>
                        </a:rPr>
                        <a:t>(2)</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nSpc>
                          <a:spcPct val="107000"/>
                        </a:lnSpc>
                        <a:spcBef>
                          <a:spcPts val="0"/>
                        </a:spcBef>
                        <a:spcAft>
                          <a:spcPts val="0"/>
                        </a:spcAft>
                      </a:pPr>
                      <a:r>
                        <a:rPr lang="en-US" sz="1200">
                          <a:effectLst/>
                        </a:rPr>
                        <a:t>α =6.15; β =0.256</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extLst>
                  <a:ext uri="{0D108BD9-81ED-4DB2-BD59-A6C34878D82A}">
                    <a16:rowId xmlns:a16="http://schemas.microsoft.com/office/drawing/2014/main" val="108103568"/>
                  </a:ext>
                </a:extLst>
              </a:tr>
              <a:tr h="382985">
                <a:tc>
                  <a:txBody>
                    <a:bodyPr/>
                    <a:lstStyle/>
                    <a:p>
                      <a:pPr marL="0" marR="0">
                        <a:lnSpc>
                          <a:spcPct val="107000"/>
                        </a:lnSpc>
                        <a:spcBef>
                          <a:spcPts val="0"/>
                        </a:spcBef>
                        <a:spcAft>
                          <a:spcPts val="0"/>
                        </a:spcAft>
                      </a:pPr>
                      <a:r>
                        <a:rPr lang="en-US" sz="1200">
                          <a:effectLst/>
                        </a:rPr>
                        <a:t>Larger than 70% stenosis conditional on false negative EKG result</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gn="ctr">
                        <a:lnSpc>
                          <a:spcPct val="107000"/>
                        </a:lnSpc>
                        <a:spcBef>
                          <a:spcPts val="0"/>
                        </a:spcBef>
                        <a:spcAft>
                          <a:spcPts val="0"/>
                        </a:spcAft>
                      </a:pPr>
                      <a:r>
                        <a:rPr lang="en-US" sz="1200">
                          <a:effectLst/>
                        </a:rPr>
                        <a:t>0.58</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gn="ctr">
                        <a:lnSpc>
                          <a:spcPct val="107000"/>
                        </a:lnSpc>
                        <a:spcBef>
                          <a:spcPts val="0"/>
                        </a:spcBef>
                        <a:spcAft>
                          <a:spcPts val="0"/>
                        </a:spcAft>
                      </a:pPr>
                      <a:r>
                        <a:rPr lang="en-US" sz="1200">
                          <a:effectLst/>
                        </a:rPr>
                        <a:t>0.493-0.667*</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gn="ctr">
                        <a:lnSpc>
                          <a:spcPct val="107000"/>
                        </a:lnSpc>
                        <a:spcBef>
                          <a:spcPts val="0"/>
                        </a:spcBef>
                        <a:spcAft>
                          <a:spcPts val="0"/>
                        </a:spcAft>
                      </a:pPr>
                      <a:r>
                        <a:rPr lang="en-US" sz="1200">
                          <a:effectLst/>
                        </a:rPr>
                        <a:t>(2)</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nSpc>
                          <a:spcPct val="107000"/>
                        </a:lnSpc>
                        <a:spcBef>
                          <a:spcPts val="0"/>
                        </a:spcBef>
                        <a:spcAft>
                          <a:spcPts val="0"/>
                        </a:spcAft>
                      </a:pPr>
                      <a:r>
                        <a:rPr lang="en-US" sz="1200">
                          <a:effectLst/>
                        </a:rPr>
                        <a:t>α =74.09; β =53.65</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extLst>
                  <a:ext uri="{0D108BD9-81ED-4DB2-BD59-A6C34878D82A}">
                    <a16:rowId xmlns:a16="http://schemas.microsoft.com/office/drawing/2014/main" val="2517522160"/>
                  </a:ext>
                </a:extLst>
              </a:tr>
              <a:tr h="191493">
                <a:tc>
                  <a:txBody>
                    <a:bodyPr/>
                    <a:lstStyle/>
                    <a:p>
                      <a:pPr marL="0" marR="0">
                        <a:lnSpc>
                          <a:spcPct val="107000"/>
                        </a:lnSpc>
                        <a:spcBef>
                          <a:spcPts val="0"/>
                        </a:spcBef>
                        <a:spcAft>
                          <a:spcPts val="0"/>
                        </a:spcAft>
                      </a:pPr>
                      <a:r>
                        <a:rPr lang="en-US" sz="1200">
                          <a:effectLst/>
                        </a:rPr>
                        <a:t>PCI succeed</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gn="ctr">
                        <a:lnSpc>
                          <a:spcPct val="107000"/>
                        </a:lnSpc>
                        <a:spcBef>
                          <a:spcPts val="0"/>
                        </a:spcBef>
                        <a:spcAft>
                          <a:spcPts val="0"/>
                        </a:spcAft>
                      </a:pPr>
                      <a:r>
                        <a:rPr lang="en-US" sz="1200">
                          <a:effectLst/>
                        </a:rPr>
                        <a:t>0.74</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gn="ctr">
                        <a:lnSpc>
                          <a:spcPct val="107000"/>
                        </a:lnSpc>
                        <a:spcBef>
                          <a:spcPts val="0"/>
                        </a:spcBef>
                        <a:spcAft>
                          <a:spcPts val="0"/>
                        </a:spcAft>
                      </a:pPr>
                      <a:r>
                        <a:rPr lang="en-US" sz="1200">
                          <a:effectLst/>
                        </a:rPr>
                        <a:t>0.629-0.851*</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gn="ctr">
                        <a:lnSpc>
                          <a:spcPct val="107000"/>
                        </a:lnSpc>
                        <a:spcBef>
                          <a:spcPts val="0"/>
                        </a:spcBef>
                        <a:spcAft>
                          <a:spcPts val="0"/>
                        </a:spcAft>
                      </a:pPr>
                      <a:r>
                        <a:rPr lang="en-US" sz="1200">
                          <a:effectLst/>
                        </a:rPr>
                        <a:t>(2)</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nSpc>
                          <a:spcPct val="107000"/>
                        </a:lnSpc>
                        <a:spcBef>
                          <a:spcPts val="0"/>
                        </a:spcBef>
                        <a:spcAft>
                          <a:spcPts val="0"/>
                        </a:spcAft>
                      </a:pPr>
                      <a:r>
                        <a:rPr lang="en-US" sz="1200">
                          <a:effectLst/>
                        </a:rPr>
                        <a:t>α =45.48; β =15.98</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extLst>
                  <a:ext uri="{0D108BD9-81ED-4DB2-BD59-A6C34878D82A}">
                    <a16:rowId xmlns:a16="http://schemas.microsoft.com/office/drawing/2014/main" val="2368286692"/>
                  </a:ext>
                </a:extLst>
              </a:tr>
              <a:tr h="382985">
                <a:tc gridSpan="5">
                  <a:txBody>
                    <a:bodyPr/>
                    <a:lstStyle/>
                    <a:p>
                      <a:pPr marL="0" marR="0">
                        <a:lnSpc>
                          <a:spcPct val="107000"/>
                        </a:lnSpc>
                        <a:spcBef>
                          <a:spcPts val="0"/>
                        </a:spcBef>
                        <a:spcAft>
                          <a:spcPts val="0"/>
                        </a:spcAft>
                      </a:pPr>
                      <a:r>
                        <a:rPr lang="en-US" sz="1200">
                          <a:effectLst/>
                        </a:rPr>
                        <a:t> </a:t>
                      </a:r>
                      <a:endParaRPr lang="en-US" sz="1400">
                        <a:effectLst/>
                      </a:endParaRPr>
                    </a:p>
                    <a:p>
                      <a:pPr marL="0" marR="0">
                        <a:lnSpc>
                          <a:spcPct val="107000"/>
                        </a:lnSpc>
                        <a:spcBef>
                          <a:spcPts val="0"/>
                        </a:spcBef>
                        <a:spcAft>
                          <a:spcPts val="0"/>
                        </a:spcAft>
                      </a:pPr>
                      <a:r>
                        <a:rPr lang="en-US" sz="1200">
                          <a:effectLst/>
                        </a:rPr>
                        <a:t>Cost ($)                                                                                                                                         All are following Log normal distribution</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24579983"/>
                  </a:ext>
                </a:extLst>
              </a:tr>
              <a:tr h="202691">
                <a:tc>
                  <a:txBody>
                    <a:bodyPr/>
                    <a:lstStyle/>
                    <a:p>
                      <a:pPr marL="0" marR="0">
                        <a:lnSpc>
                          <a:spcPct val="107000"/>
                        </a:lnSpc>
                        <a:spcBef>
                          <a:spcPts val="0"/>
                        </a:spcBef>
                        <a:spcAft>
                          <a:spcPts val="0"/>
                        </a:spcAft>
                      </a:pPr>
                      <a:r>
                        <a:rPr lang="en-US" sz="1200">
                          <a:effectLst/>
                        </a:rPr>
                        <a:t>Procedures of PCI</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gn="ctr">
                        <a:lnSpc>
                          <a:spcPct val="107000"/>
                        </a:lnSpc>
                        <a:spcBef>
                          <a:spcPts val="0"/>
                        </a:spcBef>
                        <a:spcAft>
                          <a:spcPts val="0"/>
                        </a:spcAft>
                      </a:pPr>
                      <a:r>
                        <a:rPr lang="en-US" sz="1200">
                          <a:effectLst/>
                        </a:rPr>
                        <a:t>35,991</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gn="ctr">
                        <a:lnSpc>
                          <a:spcPct val="107000"/>
                        </a:lnSpc>
                        <a:spcBef>
                          <a:spcPts val="0"/>
                        </a:spcBef>
                        <a:spcAft>
                          <a:spcPts val="0"/>
                        </a:spcAft>
                      </a:pPr>
                      <a:r>
                        <a:rPr lang="en-US" sz="1200">
                          <a:effectLst/>
                        </a:rPr>
                        <a:t>18,842-53,140</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gn="ctr">
                        <a:lnSpc>
                          <a:spcPct val="107000"/>
                        </a:lnSpc>
                        <a:spcBef>
                          <a:spcPts val="0"/>
                        </a:spcBef>
                        <a:spcAft>
                          <a:spcPts val="0"/>
                        </a:spcAft>
                      </a:pPr>
                      <a:r>
                        <a:rPr lang="en-US" sz="1200">
                          <a:effectLst/>
                        </a:rPr>
                        <a:t>(8)</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nSpc>
                          <a:spcPct val="107000"/>
                        </a:lnSpc>
                        <a:spcBef>
                          <a:spcPts val="0"/>
                        </a:spcBef>
                        <a:spcAft>
                          <a:spcPts val="0"/>
                        </a:spcAft>
                      </a:pPr>
                      <a:r>
                        <a:rPr lang="en-US" sz="1200">
                          <a:effectLst/>
                        </a:rPr>
                        <a:t>µ=10.46; σ=0.235</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extLst>
                  <a:ext uri="{0D108BD9-81ED-4DB2-BD59-A6C34878D82A}">
                    <a16:rowId xmlns:a16="http://schemas.microsoft.com/office/drawing/2014/main" val="1763379919"/>
                  </a:ext>
                </a:extLst>
              </a:tr>
              <a:tr h="211988">
                <a:tc>
                  <a:txBody>
                    <a:bodyPr/>
                    <a:lstStyle/>
                    <a:p>
                      <a:pPr marL="0" marR="0">
                        <a:lnSpc>
                          <a:spcPct val="107000"/>
                        </a:lnSpc>
                        <a:spcBef>
                          <a:spcPts val="0"/>
                        </a:spcBef>
                        <a:spcAft>
                          <a:spcPts val="0"/>
                        </a:spcAft>
                      </a:pPr>
                      <a:r>
                        <a:rPr lang="en-US" sz="1200">
                          <a:effectLst/>
                        </a:rPr>
                        <a:t>Procedures of CABG</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gn="ctr">
                        <a:lnSpc>
                          <a:spcPct val="107000"/>
                        </a:lnSpc>
                        <a:spcBef>
                          <a:spcPts val="0"/>
                        </a:spcBef>
                        <a:spcAft>
                          <a:spcPts val="0"/>
                        </a:spcAft>
                      </a:pPr>
                      <a:r>
                        <a:rPr lang="en-US" sz="1200">
                          <a:effectLst/>
                        </a:rPr>
                        <a:t>39,581</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gn="ctr">
                        <a:lnSpc>
                          <a:spcPct val="107000"/>
                        </a:lnSpc>
                        <a:spcBef>
                          <a:spcPts val="0"/>
                        </a:spcBef>
                        <a:spcAft>
                          <a:spcPts val="0"/>
                        </a:spcAft>
                      </a:pPr>
                      <a:r>
                        <a:rPr lang="en-US" sz="1200">
                          <a:effectLst/>
                        </a:rPr>
                        <a:t>25,828-53,334</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gn="ctr">
                        <a:lnSpc>
                          <a:spcPct val="107000"/>
                        </a:lnSpc>
                        <a:spcBef>
                          <a:spcPts val="0"/>
                        </a:spcBef>
                        <a:spcAft>
                          <a:spcPts val="0"/>
                        </a:spcAft>
                      </a:pPr>
                      <a:r>
                        <a:rPr lang="en-US" sz="1200">
                          <a:effectLst/>
                        </a:rPr>
                        <a:t>(8)</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nSpc>
                          <a:spcPct val="107000"/>
                        </a:lnSpc>
                        <a:spcBef>
                          <a:spcPts val="0"/>
                        </a:spcBef>
                        <a:spcAft>
                          <a:spcPts val="0"/>
                        </a:spcAft>
                      </a:pPr>
                      <a:r>
                        <a:rPr lang="en-US" sz="1200">
                          <a:effectLst/>
                        </a:rPr>
                        <a:t>µ =10.57; σ =0.173</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extLst>
                  <a:ext uri="{0D108BD9-81ED-4DB2-BD59-A6C34878D82A}">
                    <a16:rowId xmlns:a16="http://schemas.microsoft.com/office/drawing/2014/main" val="1036168038"/>
                  </a:ext>
                </a:extLst>
              </a:tr>
              <a:tr h="382985">
                <a:tc>
                  <a:txBody>
                    <a:bodyPr/>
                    <a:lstStyle/>
                    <a:p>
                      <a:pPr marL="0" marR="0">
                        <a:lnSpc>
                          <a:spcPct val="107000"/>
                        </a:lnSpc>
                        <a:spcBef>
                          <a:spcPts val="0"/>
                        </a:spcBef>
                        <a:spcAft>
                          <a:spcPts val="0"/>
                        </a:spcAft>
                      </a:pPr>
                      <a:r>
                        <a:rPr lang="en-US" sz="1200">
                          <a:effectLst/>
                        </a:rPr>
                        <a:t>Procedures of medical treatment in immediate action</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gn="ctr">
                        <a:lnSpc>
                          <a:spcPct val="107000"/>
                        </a:lnSpc>
                        <a:spcBef>
                          <a:spcPts val="0"/>
                        </a:spcBef>
                        <a:spcAft>
                          <a:spcPts val="0"/>
                        </a:spcAft>
                      </a:pPr>
                      <a:r>
                        <a:rPr lang="en-US" sz="1200">
                          <a:effectLst/>
                        </a:rPr>
                        <a:t>37,478**</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gn="ctr">
                        <a:lnSpc>
                          <a:spcPct val="107000"/>
                        </a:lnSpc>
                        <a:spcBef>
                          <a:spcPts val="0"/>
                        </a:spcBef>
                        <a:spcAft>
                          <a:spcPts val="0"/>
                        </a:spcAft>
                      </a:pPr>
                      <a:r>
                        <a:rPr lang="en-US" sz="1200">
                          <a:effectLst/>
                        </a:rPr>
                        <a:t>31,856-43,100*</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gn="ctr">
                        <a:lnSpc>
                          <a:spcPct val="107000"/>
                        </a:lnSpc>
                        <a:spcBef>
                          <a:spcPts val="0"/>
                        </a:spcBef>
                        <a:spcAft>
                          <a:spcPts val="0"/>
                        </a:spcAft>
                      </a:pPr>
                      <a:r>
                        <a:rPr lang="en-US" sz="1200">
                          <a:effectLst/>
                        </a:rPr>
                        <a:t>(9)</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nSpc>
                          <a:spcPct val="107000"/>
                        </a:lnSpc>
                        <a:spcBef>
                          <a:spcPts val="0"/>
                        </a:spcBef>
                        <a:spcAft>
                          <a:spcPts val="0"/>
                        </a:spcAft>
                      </a:pPr>
                      <a:r>
                        <a:rPr lang="en-US" sz="1200">
                          <a:effectLst/>
                        </a:rPr>
                        <a:t>µ =10.53; σ =0.075</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extLst>
                  <a:ext uri="{0D108BD9-81ED-4DB2-BD59-A6C34878D82A}">
                    <a16:rowId xmlns:a16="http://schemas.microsoft.com/office/drawing/2014/main" val="3023794688"/>
                  </a:ext>
                </a:extLst>
              </a:tr>
              <a:tr h="382985">
                <a:tc>
                  <a:txBody>
                    <a:bodyPr/>
                    <a:lstStyle/>
                    <a:p>
                      <a:pPr marL="0" marR="0">
                        <a:lnSpc>
                          <a:spcPct val="107000"/>
                        </a:lnSpc>
                        <a:spcBef>
                          <a:spcPts val="0"/>
                        </a:spcBef>
                        <a:spcAft>
                          <a:spcPts val="0"/>
                        </a:spcAft>
                      </a:pPr>
                      <a:r>
                        <a:rPr lang="en-US" sz="1200">
                          <a:effectLst/>
                        </a:rPr>
                        <a:t>Procedures of medical treatment in delayed action</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gn="ctr">
                        <a:lnSpc>
                          <a:spcPct val="107000"/>
                        </a:lnSpc>
                        <a:spcBef>
                          <a:spcPts val="0"/>
                        </a:spcBef>
                        <a:spcAft>
                          <a:spcPts val="0"/>
                        </a:spcAft>
                      </a:pPr>
                      <a:r>
                        <a:rPr lang="en-US" sz="1200">
                          <a:effectLst/>
                        </a:rPr>
                        <a:t>38,154**</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gn="ctr">
                        <a:lnSpc>
                          <a:spcPct val="107000"/>
                        </a:lnSpc>
                        <a:spcBef>
                          <a:spcPts val="0"/>
                        </a:spcBef>
                        <a:spcAft>
                          <a:spcPts val="0"/>
                        </a:spcAft>
                      </a:pPr>
                      <a:r>
                        <a:rPr lang="en-US" sz="1200">
                          <a:effectLst/>
                        </a:rPr>
                        <a:t>32,431-43,877*</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gn="ctr">
                        <a:lnSpc>
                          <a:spcPct val="107000"/>
                        </a:lnSpc>
                        <a:spcBef>
                          <a:spcPts val="0"/>
                        </a:spcBef>
                        <a:spcAft>
                          <a:spcPts val="0"/>
                        </a:spcAft>
                      </a:pPr>
                      <a:r>
                        <a:rPr lang="en-US" sz="1200">
                          <a:effectLst/>
                        </a:rPr>
                        <a:t>(10)</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nSpc>
                          <a:spcPct val="107000"/>
                        </a:lnSpc>
                        <a:spcBef>
                          <a:spcPts val="0"/>
                        </a:spcBef>
                        <a:spcAft>
                          <a:spcPts val="0"/>
                        </a:spcAft>
                      </a:pPr>
                      <a:r>
                        <a:rPr lang="en-US" sz="1200">
                          <a:effectLst/>
                        </a:rPr>
                        <a:t>µ =10.55; σ =0.075</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extLst>
                  <a:ext uri="{0D108BD9-81ED-4DB2-BD59-A6C34878D82A}">
                    <a16:rowId xmlns:a16="http://schemas.microsoft.com/office/drawing/2014/main" val="3716125185"/>
                  </a:ext>
                </a:extLst>
              </a:tr>
              <a:tr h="382985">
                <a:tc gridSpan="5">
                  <a:txBody>
                    <a:bodyPr/>
                    <a:lstStyle/>
                    <a:p>
                      <a:pPr marL="0" marR="0">
                        <a:lnSpc>
                          <a:spcPct val="107000"/>
                        </a:lnSpc>
                        <a:spcBef>
                          <a:spcPts val="0"/>
                        </a:spcBef>
                        <a:spcAft>
                          <a:spcPts val="0"/>
                        </a:spcAft>
                      </a:pPr>
                      <a:r>
                        <a:rPr lang="en-US" sz="1200">
                          <a:effectLst/>
                        </a:rPr>
                        <a:t> </a:t>
                      </a:r>
                      <a:endParaRPr lang="en-US" sz="1400">
                        <a:effectLst/>
                      </a:endParaRPr>
                    </a:p>
                    <a:p>
                      <a:pPr marL="0" marR="0">
                        <a:lnSpc>
                          <a:spcPct val="107000"/>
                        </a:lnSpc>
                        <a:spcBef>
                          <a:spcPts val="0"/>
                        </a:spcBef>
                        <a:spcAft>
                          <a:spcPts val="0"/>
                        </a:spcAft>
                      </a:pPr>
                      <a:r>
                        <a:rPr lang="en-US" sz="1200">
                          <a:effectLst/>
                        </a:rPr>
                        <a:t>Quality adjusted life-years (QALY)                                                                                                      All are following Beta distribution</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82396720"/>
                  </a:ext>
                </a:extLst>
              </a:tr>
              <a:tr h="211988">
                <a:tc>
                  <a:txBody>
                    <a:bodyPr/>
                    <a:lstStyle/>
                    <a:p>
                      <a:pPr marL="0" marR="0">
                        <a:lnSpc>
                          <a:spcPct val="107000"/>
                        </a:lnSpc>
                        <a:spcBef>
                          <a:spcPts val="0"/>
                        </a:spcBef>
                        <a:spcAft>
                          <a:spcPts val="0"/>
                        </a:spcAft>
                      </a:pPr>
                      <a:r>
                        <a:rPr lang="en-US" sz="1200">
                          <a:effectLst/>
                        </a:rPr>
                        <a:t>PCI procedures in immediate action</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gn="ctr">
                        <a:lnSpc>
                          <a:spcPct val="107000"/>
                        </a:lnSpc>
                        <a:spcBef>
                          <a:spcPts val="0"/>
                        </a:spcBef>
                        <a:spcAft>
                          <a:spcPts val="0"/>
                        </a:spcAft>
                      </a:pPr>
                      <a:r>
                        <a:rPr lang="en-US" sz="1200">
                          <a:effectLst/>
                        </a:rPr>
                        <a:t>0.82</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gn="ctr">
                        <a:lnSpc>
                          <a:spcPct val="107000"/>
                        </a:lnSpc>
                        <a:spcBef>
                          <a:spcPts val="0"/>
                        </a:spcBef>
                        <a:spcAft>
                          <a:spcPts val="0"/>
                        </a:spcAft>
                      </a:pPr>
                      <a:r>
                        <a:rPr lang="en-US" sz="1200">
                          <a:effectLst/>
                        </a:rPr>
                        <a:t>0.63-1.00</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gn="ctr">
                        <a:lnSpc>
                          <a:spcPct val="107000"/>
                        </a:lnSpc>
                        <a:spcBef>
                          <a:spcPts val="0"/>
                        </a:spcBef>
                        <a:spcAft>
                          <a:spcPts val="0"/>
                        </a:spcAft>
                      </a:pPr>
                      <a:r>
                        <a:rPr lang="en-US" sz="1200">
                          <a:effectLst/>
                        </a:rPr>
                        <a:t>(3)</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nSpc>
                          <a:spcPct val="107000"/>
                        </a:lnSpc>
                        <a:spcBef>
                          <a:spcPts val="0"/>
                        </a:spcBef>
                        <a:spcAft>
                          <a:spcPts val="0"/>
                        </a:spcAft>
                      </a:pPr>
                      <a:r>
                        <a:rPr lang="en-US" sz="1200">
                          <a:effectLst/>
                        </a:rPr>
                        <a:t>α=12.59; β =2.76</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extLst>
                  <a:ext uri="{0D108BD9-81ED-4DB2-BD59-A6C34878D82A}">
                    <a16:rowId xmlns:a16="http://schemas.microsoft.com/office/drawing/2014/main" val="3189808594"/>
                  </a:ext>
                </a:extLst>
              </a:tr>
              <a:tr h="258477">
                <a:tc>
                  <a:txBody>
                    <a:bodyPr/>
                    <a:lstStyle/>
                    <a:p>
                      <a:pPr marL="0" marR="0">
                        <a:lnSpc>
                          <a:spcPct val="107000"/>
                        </a:lnSpc>
                        <a:spcBef>
                          <a:spcPts val="0"/>
                        </a:spcBef>
                        <a:spcAft>
                          <a:spcPts val="0"/>
                        </a:spcAft>
                      </a:pPr>
                      <a:r>
                        <a:rPr lang="en-US" sz="1200">
                          <a:effectLst/>
                        </a:rPr>
                        <a:t>CABG procedures in immediate action</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gn="ctr">
                        <a:lnSpc>
                          <a:spcPct val="107000"/>
                        </a:lnSpc>
                        <a:spcBef>
                          <a:spcPts val="0"/>
                        </a:spcBef>
                        <a:spcAft>
                          <a:spcPts val="0"/>
                        </a:spcAft>
                      </a:pPr>
                      <a:r>
                        <a:rPr lang="en-US" sz="1200">
                          <a:effectLst/>
                        </a:rPr>
                        <a:t>0.80</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gn="ctr">
                        <a:lnSpc>
                          <a:spcPct val="107000"/>
                        </a:lnSpc>
                        <a:spcBef>
                          <a:spcPts val="0"/>
                        </a:spcBef>
                        <a:spcAft>
                          <a:spcPts val="0"/>
                        </a:spcAft>
                      </a:pPr>
                      <a:r>
                        <a:rPr lang="en-US" sz="1200">
                          <a:effectLst/>
                        </a:rPr>
                        <a:t>0.64-0.96</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gn="ctr">
                        <a:lnSpc>
                          <a:spcPct val="107000"/>
                        </a:lnSpc>
                        <a:spcBef>
                          <a:spcPts val="0"/>
                        </a:spcBef>
                        <a:spcAft>
                          <a:spcPts val="0"/>
                        </a:spcAft>
                      </a:pPr>
                      <a:r>
                        <a:rPr lang="en-US" sz="1200">
                          <a:effectLst/>
                        </a:rPr>
                        <a:t>(3)</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nSpc>
                          <a:spcPct val="107000"/>
                        </a:lnSpc>
                        <a:spcBef>
                          <a:spcPts val="0"/>
                        </a:spcBef>
                        <a:spcAft>
                          <a:spcPts val="0"/>
                        </a:spcAft>
                      </a:pPr>
                      <a:r>
                        <a:rPr lang="en-US" sz="1200">
                          <a:effectLst/>
                        </a:rPr>
                        <a:t>α =19.2; β =4.8</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extLst>
                  <a:ext uri="{0D108BD9-81ED-4DB2-BD59-A6C34878D82A}">
                    <a16:rowId xmlns:a16="http://schemas.microsoft.com/office/drawing/2014/main" val="1269175352"/>
                  </a:ext>
                </a:extLst>
              </a:tr>
              <a:tr h="202691">
                <a:tc>
                  <a:txBody>
                    <a:bodyPr/>
                    <a:lstStyle/>
                    <a:p>
                      <a:pPr marL="0" marR="0">
                        <a:lnSpc>
                          <a:spcPct val="107000"/>
                        </a:lnSpc>
                        <a:spcBef>
                          <a:spcPts val="0"/>
                        </a:spcBef>
                        <a:spcAft>
                          <a:spcPts val="0"/>
                        </a:spcAft>
                      </a:pPr>
                      <a:r>
                        <a:rPr lang="en-US" sz="1200">
                          <a:effectLst/>
                        </a:rPr>
                        <a:t>Medical treatments</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gn="ctr">
                        <a:lnSpc>
                          <a:spcPct val="107000"/>
                        </a:lnSpc>
                        <a:spcBef>
                          <a:spcPts val="0"/>
                        </a:spcBef>
                        <a:spcAft>
                          <a:spcPts val="0"/>
                        </a:spcAft>
                      </a:pPr>
                      <a:r>
                        <a:rPr lang="en-US" sz="1200">
                          <a:effectLst/>
                        </a:rPr>
                        <a:t>0.911</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gn="ctr">
                        <a:lnSpc>
                          <a:spcPct val="107000"/>
                        </a:lnSpc>
                        <a:spcBef>
                          <a:spcPts val="0"/>
                        </a:spcBef>
                        <a:spcAft>
                          <a:spcPts val="0"/>
                        </a:spcAft>
                      </a:pPr>
                      <a:r>
                        <a:rPr lang="en-US" sz="1200">
                          <a:effectLst/>
                        </a:rPr>
                        <a:t>0.77-1.00*</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gn="ctr">
                        <a:lnSpc>
                          <a:spcPct val="107000"/>
                        </a:lnSpc>
                        <a:spcBef>
                          <a:spcPts val="0"/>
                        </a:spcBef>
                        <a:spcAft>
                          <a:spcPts val="0"/>
                        </a:spcAft>
                      </a:pPr>
                      <a:r>
                        <a:rPr lang="en-US" sz="1200">
                          <a:effectLst/>
                        </a:rPr>
                        <a:t>(7)</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nSpc>
                          <a:spcPct val="107000"/>
                        </a:lnSpc>
                        <a:spcBef>
                          <a:spcPts val="0"/>
                        </a:spcBef>
                        <a:spcAft>
                          <a:spcPts val="0"/>
                        </a:spcAft>
                      </a:pPr>
                      <a:r>
                        <a:rPr lang="en-US" sz="1200">
                          <a:effectLst/>
                        </a:rPr>
                        <a:t>α =13.95; β =1.36</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extLst>
                  <a:ext uri="{0D108BD9-81ED-4DB2-BD59-A6C34878D82A}">
                    <a16:rowId xmlns:a16="http://schemas.microsoft.com/office/drawing/2014/main" val="2717330240"/>
                  </a:ext>
                </a:extLst>
              </a:tr>
              <a:tr h="211988">
                <a:tc>
                  <a:txBody>
                    <a:bodyPr/>
                    <a:lstStyle/>
                    <a:p>
                      <a:pPr marL="0" marR="0">
                        <a:lnSpc>
                          <a:spcPct val="107000"/>
                        </a:lnSpc>
                        <a:spcBef>
                          <a:spcPts val="0"/>
                        </a:spcBef>
                        <a:spcAft>
                          <a:spcPts val="0"/>
                        </a:spcAft>
                      </a:pPr>
                      <a:r>
                        <a:rPr lang="en-US" sz="1200">
                          <a:effectLst/>
                        </a:rPr>
                        <a:t>PCI procedures in delayed action</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gn="ctr">
                        <a:lnSpc>
                          <a:spcPct val="107000"/>
                        </a:lnSpc>
                        <a:spcBef>
                          <a:spcPts val="0"/>
                        </a:spcBef>
                        <a:spcAft>
                          <a:spcPts val="0"/>
                        </a:spcAft>
                      </a:pPr>
                      <a:r>
                        <a:rPr lang="en-US" sz="1200">
                          <a:effectLst/>
                        </a:rPr>
                        <a:t>0.700</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gn="ctr">
                        <a:lnSpc>
                          <a:spcPct val="107000"/>
                        </a:lnSpc>
                        <a:spcBef>
                          <a:spcPts val="0"/>
                        </a:spcBef>
                        <a:spcAft>
                          <a:spcPts val="0"/>
                        </a:spcAft>
                      </a:pPr>
                      <a:r>
                        <a:rPr lang="en-US" sz="1200">
                          <a:effectLst/>
                        </a:rPr>
                        <a:t>0.595-0.805*</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gn="ctr">
                        <a:lnSpc>
                          <a:spcPct val="107000"/>
                        </a:lnSpc>
                        <a:spcBef>
                          <a:spcPts val="0"/>
                        </a:spcBef>
                        <a:spcAft>
                          <a:spcPts val="0"/>
                        </a:spcAft>
                      </a:pPr>
                      <a:r>
                        <a:rPr lang="en-US" sz="1200">
                          <a:effectLst/>
                        </a:rPr>
                        <a:t>(6)</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nSpc>
                          <a:spcPct val="107000"/>
                        </a:lnSpc>
                        <a:spcBef>
                          <a:spcPts val="0"/>
                        </a:spcBef>
                        <a:spcAft>
                          <a:spcPts val="0"/>
                        </a:spcAft>
                      </a:pPr>
                      <a:r>
                        <a:rPr lang="en-US" sz="1200">
                          <a:effectLst/>
                        </a:rPr>
                        <a:t>α =52.63; β =22.56</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extLst>
                  <a:ext uri="{0D108BD9-81ED-4DB2-BD59-A6C34878D82A}">
                    <a16:rowId xmlns:a16="http://schemas.microsoft.com/office/drawing/2014/main" val="1244581725"/>
                  </a:ext>
                </a:extLst>
              </a:tr>
              <a:tr h="211988">
                <a:tc>
                  <a:txBody>
                    <a:bodyPr/>
                    <a:lstStyle/>
                    <a:p>
                      <a:pPr marL="0" marR="0">
                        <a:lnSpc>
                          <a:spcPct val="107000"/>
                        </a:lnSpc>
                        <a:spcBef>
                          <a:spcPts val="0"/>
                        </a:spcBef>
                        <a:spcAft>
                          <a:spcPts val="0"/>
                        </a:spcAft>
                      </a:pPr>
                      <a:r>
                        <a:rPr lang="en-US" sz="1200">
                          <a:effectLst/>
                        </a:rPr>
                        <a:t>CABG procedures in delayed action</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gn="ctr">
                        <a:lnSpc>
                          <a:spcPct val="107000"/>
                        </a:lnSpc>
                        <a:spcBef>
                          <a:spcPts val="0"/>
                        </a:spcBef>
                        <a:spcAft>
                          <a:spcPts val="0"/>
                        </a:spcAft>
                      </a:pPr>
                      <a:r>
                        <a:rPr lang="en-US" sz="1200">
                          <a:effectLst/>
                        </a:rPr>
                        <a:t>0.643</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gn="ctr">
                        <a:lnSpc>
                          <a:spcPct val="107000"/>
                        </a:lnSpc>
                        <a:spcBef>
                          <a:spcPts val="0"/>
                        </a:spcBef>
                        <a:spcAft>
                          <a:spcPts val="0"/>
                        </a:spcAft>
                      </a:pPr>
                      <a:r>
                        <a:rPr lang="en-US" sz="1200">
                          <a:effectLst/>
                        </a:rPr>
                        <a:t>0.547-0.740*</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gn="ctr">
                        <a:lnSpc>
                          <a:spcPct val="107000"/>
                        </a:lnSpc>
                        <a:spcBef>
                          <a:spcPts val="0"/>
                        </a:spcBef>
                        <a:spcAft>
                          <a:spcPts val="0"/>
                        </a:spcAft>
                      </a:pPr>
                      <a:r>
                        <a:rPr lang="en-US" sz="1200">
                          <a:effectLst/>
                        </a:rPr>
                        <a:t>(6)</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a:txBody>
                    <a:bodyPr/>
                    <a:lstStyle/>
                    <a:p>
                      <a:pPr marL="0" marR="0">
                        <a:lnSpc>
                          <a:spcPct val="107000"/>
                        </a:lnSpc>
                        <a:spcBef>
                          <a:spcPts val="0"/>
                        </a:spcBef>
                        <a:spcAft>
                          <a:spcPts val="0"/>
                        </a:spcAft>
                      </a:pPr>
                      <a:r>
                        <a:rPr lang="en-US" sz="1200">
                          <a:effectLst/>
                        </a:rPr>
                        <a:t>α =63.42; β =35.21</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extLst>
                  <a:ext uri="{0D108BD9-81ED-4DB2-BD59-A6C34878D82A}">
                    <a16:rowId xmlns:a16="http://schemas.microsoft.com/office/drawing/2014/main" val="4207932132"/>
                  </a:ext>
                </a:extLst>
              </a:tr>
              <a:tr h="1148957">
                <a:tc gridSpan="5">
                  <a:txBody>
                    <a:bodyPr/>
                    <a:lstStyle/>
                    <a:p>
                      <a:pPr marL="0" marR="0">
                        <a:lnSpc>
                          <a:spcPct val="107000"/>
                        </a:lnSpc>
                        <a:spcBef>
                          <a:spcPts val="0"/>
                        </a:spcBef>
                        <a:spcAft>
                          <a:spcPts val="0"/>
                        </a:spcAft>
                      </a:pPr>
                      <a:r>
                        <a:rPr lang="en-US" sz="1200" dirty="0">
                          <a:effectLst/>
                        </a:rPr>
                        <a:t> </a:t>
                      </a:r>
                      <a:endParaRPr lang="en-US" sz="1400" dirty="0">
                        <a:effectLst/>
                      </a:endParaRPr>
                    </a:p>
                    <a:p>
                      <a:pPr marL="0" marR="0">
                        <a:lnSpc>
                          <a:spcPct val="107000"/>
                        </a:lnSpc>
                        <a:spcBef>
                          <a:spcPts val="0"/>
                        </a:spcBef>
                        <a:spcAft>
                          <a:spcPts val="0"/>
                        </a:spcAft>
                      </a:pPr>
                      <a:r>
                        <a:rPr lang="en-US" sz="1200" dirty="0">
                          <a:effectLst/>
                        </a:rPr>
                        <a:t>The base case value means the best estimate for each variables. Unless otherwise noted, ranges are defined by 95% confidence intervals.</a:t>
                      </a:r>
                      <a:endParaRPr lang="en-US" sz="1400" dirty="0">
                        <a:effectLst/>
                      </a:endParaRPr>
                    </a:p>
                    <a:p>
                      <a:pPr marL="0" marR="0">
                        <a:lnSpc>
                          <a:spcPct val="107000"/>
                        </a:lnSpc>
                        <a:spcBef>
                          <a:spcPts val="0"/>
                        </a:spcBef>
                        <a:spcAft>
                          <a:spcPts val="0"/>
                        </a:spcAft>
                      </a:pPr>
                      <a:r>
                        <a:rPr lang="en-US" sz="1200" dirty="0">
                          <a:effectLst/>
                        </a:rPr>
                        <a:t>* The range are estimated from 85% to 115%</a:t>
                      </a:r>
                      <a:endParaRPr lang="en-US" sz="1400" dirty="0">
                        <a:effectLst/>
                      </a:endParaRPr>
                    </a:p>
                    <a:p>
                      <a:pPr marL="0" marR="0">
                        <a:lnSpc>
                          <a:spcPct val="107000"/>
                        </a:lnSpc>
                        <a:spcBef>
                          <a:spcPts val="0"/>
                        </a:spcBef>
                        <a:spcAft>
                          <a:spcPts val="0"/>
                        </a:spcAft>
                      </a:pPr>
                      <a:r>
                        <a:rPr lang="en-US" sz="1200" dirty="0">
                          <a:effectLst/>
                        </a:rPr>
                        <a:t>** The values are from the calculation of inflation</a:t>
                      </a:r>
                      <a:endParaRPr lang="en-US" sz="1400" dirty="0">
                        <a:effectLst/>
                      </a:endParaRPr>
                    </a:p>
                    <a:p>
                      <a:pPr marL="0" marR="0">
                        <a:lnSpc>
                          <a:spcPct val="107000"/>
                        </a:lnSpc>
                        <a:spcBef>
                          <a:spcPts val="0"/>
                        </a:spcBef>
                        <a:spcAft>
                          <a:spcPts val="0"/>
                        </a:spcAft>
                      </a:pPr>
                      <a:r>
                        <a:rPr lang="en-US" sz="1200" dirty="0">
                          <a:effectLst/>
                        </a:rPr>
                        <a:t>¶ estimate from the study</a:t>
                      </a:r>
                      <a:endParaRPr lang="en-US" sz="1400" dirty="0">
                        <a:effectLst/>
                      </a:endParaRPr>
                    </a:p>
                    <a:p>
                      <a:pPr marL="0" marR="0">
                        <a:lnSpc>
                          <a:spcPct val="107000"/>
                        </a:lnSpc>
                        <a:spcBef>
                          <a:spcPts val="0"/>
                        </a:spcBef>
                        <a:spcAft>
                          <a:spcPts val="0"/>
                        </a:spcAft>
                      </a:pPr>
                      <a:r>
                        <a:rPr lang="en-US" sz="1200" dirty="0">
                          <a:effectLst/>
                        </a:rPr>
                        <a:t> </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38375" marR="3837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98888411"/>
                  </a:ext>
                </a:extLst>
              </a:tr>
            </a:tbl>
          </a:graphicData>
        </a:graphic>
      </p:graphicFrame>
    </p:spTree>
    <p:extLst>
      <p:ext uri="{BB962C8B-B14F-4D97-AF65-F5344CB8AC3E}">
        <p14:creationId xmlns:p14="http://schemas.microsoft.com/office/powerpoint/2010/main" val="2866156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Analysis</a:t>
            </a:r>
          </a:p>
        </p:txBody>
      </p:sp>
      <p:sp>
        <p:nvSpPr>
          <p:cNvPr id="3" name="TextBox 2"/>
          <p:cNvSpPr txBox="1"/>
          <p:nvPr/>
        </p:nvSpPr>
        <p:spPr>
          <a:xfrm>
            <a:off x="387282" y="1690689"/>
            <a:ext cx="8369435" cy="2862322"/>
          </a:xfrm>
          <a:prstGeom prst="rect">
            <a:avLst/>
          </a:prstGeom>
          <a:noFill/>
        </p:spPr>
        <p:txBody>
          <a:bodyPr wrap="square" rtlCol="0">
            <a:spAutoFit/>
          </a:bodyPr>
          <a:lstStyle/>
          <a:p>
            <a:pPr algn="just"/>
            <a:r>
              <a:rPr lang="en-US" dirty="0"/>
              <a:t>For both treatment strategies, our model calculated quality adjusted life years and costs in 1-year time horizon. We compared the performance of the two treatment strategies through the incremental cost-effectiveness ratio (ICER), defined as marginal cost divided by the marginal effectiveness. We conducted one-way sensitivity analyses for every variable in our model to assess the influences of them within a clinically plausible range on cost-effectiveness. And we plotted the Tornado diagrams for probability, cost and effectiveness. Additionally, we conducted Probabilistic sensitivity analysis (PSA) through Monte Carlo simulation. We thought probabilities and quality adjusted life-years are following Beta distribution and the cost of interventions are following Log-normal distribution. </a:t>
            </a:r>
          </a:p>
        </p:txBody>
      </p:sp>
    </p:spTree>
    <p:extLst>
      <p:ext uri="{BB962C8B-B14F-4D97-AF65-F5344CB8AC3E}">
        <p14:creationId xmlns:p14="http://schemas.microsoft.com/office/powerpoint/2010/main" val="3117350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a:t>
            </a:r>
            <a:br>
              <a:rPr lang="en-US" dirty="0"/>
            </a:br>
            <a:endParaRPr lang="en-US" dirty="0"/>
          </a:p>
        </p:txBody>
      </p:sp>
      <p:sp>
        <p:nvSpPr>
          <p:cNvPr id="3" name="Rectangle 2"/>
          <p:cNvSpPr/>
          <p:nvPr/>
        </p:nvSpPr>
        <p:spPr>
          <a:xfrm>
            <a:off x="448080" y="1349365"/>
            <a:ext cx="7976681" cy="2031325"/>
          </a:xfrm>
          <a:prstGeom prst="rect">
            <a:avLst/>
          </a:prstGeom>
        </p:spPr>
        <p:txBody>
          <a:bodyPr wrap="square">
            <a:spAutoFit/>
          </a:bodyPr>
          <a:lstStyle/>
          <a:p>
            <a:pPr algn="just"/>
            <a:r>
              <a:rPr lang="en-US" dirty="0">
                <a:latin typeface="Times New Roman" panose="02020603050405020304" pitchFamily="18" charset="0"/>
                <a:ea typeface="SimSun" panose="02010600030101010101" pitchFamily="2" charset="-122"/>
              </a:rPr>
              <a:t>Immediate angiography was more expensive than the standard care ($122) per patient treated, but more effective [0.03 quality-adjusted life-years (QALYs)], resulting in an ICER of $3600/QALY compared to the standard care. These findings were robust to all one-way sensitivity analyses. In addition, the PSA showed that there is more than 80% probability that immediate angiography is more cost effective than the standard care conditional on $100,000/QALY willingness to pay threshold.</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490690136"/>
              </p:ext>
            </p:extLst>
          </p:nvPr>
        </p:nvGraphicFramePr>
        <p:xfrm>
          <a:off x="628650" y="4443608"/>
          <a:ext cx="8162519" cy="1614291"/>
        </p:xfrm>
        <a:graphic>
          <a:graphicData uri="http://schemas.openxmlformats.org/drawingml/2006/table">
            <a:tbl>
              <a:tblPr firstRow="1" firstCol="1" bandRow="1">
                <a:tableStyleId>{5C22544A-7EE6-4342-B048-85BDC9FD1C3A}</a:tableStyleId>
              </a:tblPr>
              <a:tblGrid>
                <a:gridCol w="2195587">
                  <a:extLst>
                    <a:ext uri="{9D8B030D-6E8A-4147-A177-3AD203B41FA5}">
                      <a16:colId xmlns:a16="http://schemas.microsoft.com/office/drawing/2014/main" val="3194636641"/>
                    </a:ext>
                  </a:extLst>
                </a:gridCol>
                <a:gridCol w="942836">
                  <a:extLst>
                    <a:ext uri="{9D8B030D-6E8A-4147-A177-3AD203B41FA5}">
                      <a16:colId xmlns:a16="http://schemas.microsoft.com/office/drawing/2014/main" val="1222946401"/>
                    </a:ext>
                  </a:extLst>
                </a:gridCol>
                <a:gridCol w="864266">
                  <a:extLst>
                    <a:ext uri="{9D8B030D-6E8A-4147-A177-3AD203B41FA5}">
                      <a16:colId xmlns:a16="http://schemas.microsoft.com/office/drawing/2014/main" val="1658848047"/>
                    </a:ext>
                  </a:extLst>
                </a:gridCol>
                <a:gridCol w="628558">
                  <a:extLst>
                    <a:ext uri="{9D8B030D-6E8A-4147-A177-3AD203B41FA5}">
                      <a16:colId xmlns:a16="http://schemas.microsoft.com/office/drawing/2014/main" val="4126708999"/>
                    </a:ext>
                  </a:extLst>
                </a:gridCol>
                <a:gridCol w="707127">
                  <a:extLst>
                    <a:ext uri="{9D8B030D-6E8A-4147-A177-3AD203B41FA5}">
                      <a16:colId xmlns:a16="http://schemas.microsoft.com/office/drawing/2014/main" val="2831094934"/>
                    </a:ext>
                  </a:extLst>
                </a:gridCol>
                <a:gridCol w="1178546">
                  <a:extLst>
                    <a:ext uri="{9D8B030D-6E8A-4147-A177-3AD203B41FA5}">
                      <a16:colId xmlns:a16="http://schemas.microsoft.com/office/drawing/2014/main" val="1739182675"/>
                    </a:ext>
                  </a:extLst>
                </a:gridCol>
                <a:gridCol w="785697">
                  <a:extLst>
                    <a:ext uri="{9D8B030D-6E8A-4147-A177-3AD203B41FA5}">
                      <a16:colId xmlns:a16="http://schemas.microsoft.com/office/drawing/2014/main" val="279938300"/>
                    </a:ext>
                  </a:extLst>
                </a:gridCol>
                <a:gridCol w="859902">
                  <a:extLst>
                    <a:ext uri="{9D8B030D-6E8A-4147-A177-3AD203B41FA5}">
                      <a16:colId xmlns:a16="http://schemas.microsoft.com/office/drawing/2014/main" val="1657984799"/>
                    </a:ext>
                  </a:extLst>
                </a:gridCol>
              </a:tblGrid>
              <a:tr h="556381">
                <a:tc>
                  <a:txBody>
                    <a:bodyPr/>
                    <a:lstStyle/>
                    <a:p>
                      <a:pPr marL="0" marR="0" algn="just">
                        <a:lnSpc>
                          <a:spcPct val="150000"/>
                        </a:lnSpc>
                        <a:spcBef>
                          <a:spcPts val="0"/>
                        </a:spcBef>
                        <a:spcAft>
                          <a:spcPts val="0"/>
                        </a:spcAft>
                      </a:pPr>
                      <a:r>
                        <a:rPr lang="en-US" sz="1400" dirty="0">
                          <a:effectLst/>
                        </a:rPr>
                        <a:t>Strategy</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400">
                          <a:effectLst/>
                        </a:rPr>
                        <a:t>Cost</a:t>
                      </a:r>
                      <a:endParaRPr lang="en-US"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400">
                          <a:effectLst/>
                        </a:rPr>
                        <a:t>Incr Cost</a:t>
                      </a:r>
                      <a:endParaRPr lang="en-US"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400">
                          <a:effectLst/>
                        </a:rPr>
                        <a:t>Eff</a:t>
                      </a:r>
                      <a:endParaRPr lang="en-US"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400" dirty="0" err="1">
                          <a:effectLst/>
                        </a:rPr>
                        <a:t>Incr</a:t>
                      </a:r>
                      <a:r>
                        <a:rPr lang="en-US" sz="1400" dirty="0">
                          <a:effectLst/>
                        </a:rPr>
                        <a:t> eff</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400">
                          <a:effectLst/>
                        </a:rPr>
                        <a:t>IncrC/E (ICER)</a:t>
                      </a:r>
                      <a:endParaRPr lang="en-US"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400">
                          <a:effectLst/>
                        </a:rPr>
                        <a:t>NMB</a:t>
                      </a:r>
                      <a:endParaRPr lang="en-US"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400">
                          <a:effectLst/>
                        </a:rPr>
                        <a:t>C/E</a:t>
                      </a:r>
                      <a:endParaRPr lang="en-US"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851833229"/>
                  </a:ext>
                </a:extLst>
              </a:tr>
              <a:tr h="528955">
                <a:tc>
                  <a:txBody>
                    <a:bodyPr/>
                    <a:lstStyle/>
                    <a:p>
                      <a:pPr marL="0" marR="0" algn="just">
                        <a:lnSpc>
                          <a:spcPct val="150000"/>
                        </a:lnSpc>
                        <a:spcBef>
                          <a:spcPts val="0"/>
                        </a:spcBef>
                        <a:spcAft>
                          <a:spcPts val="0"/>
                        </a:spcAft>
                      </a:pPr>
                      <a:r>
                        <a:rPr lang="en-US" sz="1400" dirty="0">
                          <a:effectLst/>
                        </a:rPr>
                        <a:t>Standard care</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400" dirty="0">
                          <a:effectLst/>
                        </a:rPr>
                        <a:t>36951.73</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400">
                          <a:effectLst/>
                        </a:rPr>
                        <a:t> </a:t>
                      </a:r>
                      <a:endParaRPr lang="en-US"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400">
                          <a:effectLst/>
                        </a:rPr>
                        <a:t>0.81</a:t>
                      </a:r>
                      <a:endParaRPr lang="en-US"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400">
                          <a:effectLst/>
                        </a:rPr>
                        <a:t> </a:t>
                      </a:r>
                      <a:endParaRPr lang="en-US"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400">
                          <a:effectLst/>
                        </a:rPr>
                        <a:t> </a:t>
                      </a:r>
                      <a:endParaRPr lang="en-US"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400">
                          <a:effectLst/>
                        </a:rPr>
                        <a:t>3748.93</a:t>
                      </a:r>
                      <a:endParaRPr lang="en-US"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400">
                          <a:effectLst/>
                        </a:rPr>
                        <a:t>45394.51</a:t>
                      </a:r>
                      <a:endParaRPr lang="en-US"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347880346"/>
                  </a:ext>
                </a:extLst>
              </a:tr>
              <a:tr h="528955">
                <a:tc>
                  <a:txBody>
                    <a:bodyPr/>
                    <a:lstStyle/>
                    <a:p>
                      <a:pPr marL="0" marR="0" algn="just">
                        <a:lnSpc>
                          <a:spcPct val="150000"/>
                        </a:lnSpc>
                        <a:spcBef>
                          <a:spcPts val="0"/>
                        </a:spcBef>
                        <a:spcAft>
                          <a:spcPts val="0"/>
                        </a:spcAft>
                      </a:pPr>
                      <a:r>
                        <a:rPr lang="en-US" sz="1400">
                          <a:effectLst/>
                        </a:rPr>
                        <a:t>Immediate Angiography</a:t>
                      </a:r>
                      <a:endParaRPr lang="en-US"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400">
                          <a:effectLst/>
                        </a:rPr>
                        <a:t>37073.55</a:t>
                      </a:r>
                      <a:endParaRPr lang="en-US"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400" dirty="0">
                          <a:effectLst/>
                        </a:rPr>
                        <a:t>121.83</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400" dirty="0">
                          <a:effectLst/>
                        </a:rPr>
                        <a:t>0.85</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400" dirty="0">
                          <a:effectLst/>
                        </a:rPr>
                        <a:t>0.03</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400" dirty="0">
                          <a:effectLst/>
                        </a:rPr>
                        <a:t>3637.16</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400" dirty="0">
                          <a:effectLst/>
                        </a:rPr>
                        <a:t>5301.85</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400" dirty="0">
                          <a:effectLst/>
                        </a:rPr>
                        <a:t>43744.19</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112664158"/>
                  </a:ext>
                </a:extLst>
              </a:tr>
            </a:tbl>
          </a:graphicData>
        </a:graphic>
      </p:graphicFrame>
      <p:sp>
        <p:nvSpPr>
          <p:cNvPr id="5" name="TextBox 4"/>
          <p:cNvSpPr txBox="1"/>
          <p:nvPr/>
        </p:nvSpPr>
        <p:spPr>
          <a:xfrm>
            <a:off x="2533446" y="3894170"/>
            <a:ext cx="4829175" cy="369332"/>
          </a:xfrm>
          <a:prstGeom prst="rect">
            <a:avLst/>
          </a:prstGeom>
          <a:noFill/>
        </p:spPr>
        <p:txBody>
          <a:bodyPr wrap="square" rtlCol="0">
            <a:spAutoFit/>
          </a:bodyPr>
          <a:lstStyle/>
          <a:p>
            <a:r>
              <a:rPr lang="en-US" dirty="0"/>
              <a:t>Incremental Cost Effectiveness Ratio (ICER)</a:t>
            </a:r>
          </a:p>
        </p:txBody>
      </p:sp>
    </p:spTree>
    <p:extLst>
      <p:ext uri="{BB962C8B-B14F-4D97-AF65-F5344CB8AC3E}">
        <p14:creationId xmlns:p14="http://schemas.microsoft.com/office/powerpoint/2010/main" val="1289036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36551"/>
            <a:ext cx="7858125" cy="368299"/>
          </a:xfrm>
        </p:spPr>
        <p:txBody>
          <a:bodyPr>
            <a:normAutofit fontScale="90000"/>
          </a:bodyPr>
          <a:lstStyle/>
          <a:p>
            <a:pPr algn="ctr"/>
            <a:r>
              <a:rPr lang="en-US" sz="2400" b="1" dirty="0"/>
              <a:t>One-way sensitivity analysis (Tornado Diagram)</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42975"/>
            <a:ext cx="9144000" cy="5605544"/>
          </a:xfrm>
          <a:prstGeom prst="rect">
            <a:avLst/>
          </a:prstGeom>
        </p:spPr>
      </p:pic>
    </p:spTree>
    <p:extLst>
      <p:ext uri="{BB962C8B-B14F-4D97-AF65-F5344CB8AC3E}">
        <p14:creationId xmlns:p14="http://schemas.microsoft.com/office/powerpoint/2010/main" val="3943015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938261107"/>
              </p:ext>
            </p:extLst>
          </p:nvPr>
        </p:nvGraphicFramePr>
        <p:xfrm>
          <a:off x="1392237" y="5096375"/>
          <a:ext cx="6788149" cy="1760467"/>
        </p:xfrm>
        <a:graphic>
          <a:graphicData uri="http://schemas.openxmlformats.org/drawingml/2006/table">
            <a:tbl>
              <a:tblPr firstRow="1" firstCol="1" bandRow="1">
                <a:tableStyleId>{5C22544A-7EE6-4342-B048-85BDC9FD1C3A}</a:tableStyleId>
              </a:tblPr>
              <a:tblGrid>
                <a:gridCol w="969217">
                  <a:extLst>
                    <a:ext uri="{9D8B030D-6E8A-4147-A177-3AD203B41FA5}">
                      <a16:colId xmlns:a16="http://schemas.microsoft.com/office/drawing/2014/main" val="3852529289"/>
                    </a:ext>
                  </a:extLst>
                </a:gridCol>
                <a:gridCol w="969217">
                  <a:extLst>
                    <a:ext uri="{9D8B030D-6E8A-4147-A177-3AD203B41FA5}">
                      <a16:colId xmlns:a16="http://schemas.microsoft.com/office/drawing/2014/main" val="40154913"/>
                    </a:ext>
                  </a:extLst>
                </a:gridCol>
                <a:gridCol w="969943">
                  <a:extLst>
                    <a:ext uri="{9D8B030D-6E8A-4147-A177-3AD203B41FA5}">
                      <a16:colId xmlns:a16="http://schemas.microsoft.com/office/drawing/2014/main" val="3406223794"/>
                    </a:ext>
                  </a:extLst>
                </a:gridCol>
                <a:gridCol w="969943">
                  <a:extLst>
                    <a:ext uri="{9D8B030D-6E8A-4147-A177-3AD203B41FA5}">
                      <a16:colId xmlns:a16="http://schemas.microsoft.com/office/drawing/2014/main" val="3154704892"/>
                    </a:ext>
                  </a:extLst>
                </a:gridCol>
                <a:gridCol w="969943">
                  <a:extLst>
                    <a:ext uri="{9D8B030D-6E8A-4147-A177-3AD203B41FA5}">
                      <a16:colId xmlns:a16="http://schemas.microsoft.com/office/drawing/2014/main" val="887395739"/>
                    </a:ext>
                  </a:extLst>
                </a:gridCol>
                <a:gridCol w="969943">
                  <a:extLst>
                    <a:ext uri="{9D8B030D-6E8A-4147-A177-3AD203B41FA5}">
                      <a16:colId xmlns:a16="http://schemas.microsoft.com/office/drawing/2014/main" val="222565449"/>
                    </a:ext>
                  </a:extLst>
                </a:gridCol>
                <a:gridCol w="969943">
                  <a:extLst>
                    <a:ext uri="{9D8B030D-6E8A-4147-A177-3AD203B41FA5}">
                      <a16:colId xmlns:a16="http://schemas.microsoft.com/office/drawing/2014/main" val="467692727"/>
                    </a:ext>
                  </a:extLst>
                </a:gridCol>
              </a:tblGrid>
              <a:tr h="237792">
                <a:tc>
                  <a:txBody>
                    <a:bodyPr/>
                    <a:lstStyle/>
                    <a:p>
                      <a:pPr marL="0" marR="0" algn="just">
                        <a:lnSpc>
                          <a:spcPct val="150000"/>
                        </a:lnSpc>
                        <a:spcBef>
                          <a:spcPts val="0"/>
                        </a:spcBef>
                        <a:spcAft>
                          <a:spcPts val="0"/>
                        </a:spcAft>
                      </a:pPr>
                      <a:r>
                        <a:rPr lang="en-US" sz="1100">
                          <a:effectLst/>
                        </a:rPr>
                        <a:t>Component</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dirty="0">
                          <a:effectLst/>
                        </a:rPr>
                        <a:t>Quadrant</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dirty="0" err="1">
                          <a:effectLst/>
                        </a:rPr>
                        <a:t>Incr</a:t>
                      </a:r>
                      <a:r>
                        <a:rPr lang="en-US" sz="1100" dirty="0">
                          <a:effectLst/>
                        </a:rPr>
                        <a:t> Eff</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a:effectLst/>
                        </a:rPr>
                        <a:t>Incr Cost</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dirty="0" err="1">
                          <a:effectLst/>
                        </a:rPr>
                        <a:t>Incr</a:t>
                      </a:r>
                      <a:r>
                        <a:rPr lang="en-US" sz="1100" dirty="0">
                          <a:effectLst/>
                        </a:rPr>
                        <a:t> CE</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a:effectLst/>
                        </a:rPr>
                        <a:t>Frequency</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a:effectLst/>
                        </a:rPr>
                        <a:t>Proportion</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94315353"/>
                  </a:ext>
                </a:extLst>
              </a:tr>
              <a:tr h="208152">
                <a:tc>
                  <a:txBody>
                    <a:bodyPr/>
                    <a:lstStyle/>
                    <a:p>
                      <a:pPr marL="0" marR="0" algn="just">
                        <a:lnSpc>
                          <a:spcPct val="150000"/>
                        </a:lnSpc>
                        <a:spcBef>
                          <a:spcPts val="0"/>
                        </a:spcBef>
                        <a:spcAft>
                          <a:spcPts val="0"/>
                        </a:spcAft>
                      </a:pPr>
                      <a:r>
                        <a:rPr lang="en-US" sz="1100">
                          <a:effectLst/>
                        </a:rPr>
                        <a:t>C1</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a:effectLst/>
                        </a:rPr>
                        <a:t>IV</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a:effectLst/>
                        </a:rPr>
                        <a:t>IE&gt;0</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a:effectLst/>
                        </a:rPr>
                        <a:t>IC&lt;0</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a:effectLst/>
                        </a:rPr>
                        <a:t>Superior</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a:effectLst/>
                        </a:rPr>
                        <a:t>4097</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a:effectLst/>
                        </a:rPr>
                        <a:t>0.4097</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118400986"/>
                  </a:ext>
                </a:extLst>
              </a:tr>
              <a:tr h="208152">
                <a:tc>
                  <a:txBody>
                    <a:bodyPr/>
                    <a:lstStyle/>
                    <a:p>
                      <a:pPr marL="0" marR="0" algn="just">
                        <a:lnSpc>
                          <a:spcPct val="150000"/>
                        </a:lnSpc>
                        <a:spcBef>
                          <a:spcPts val="0"/>
                        </a:spcBef>
                        <a:spcAft>
                          <a:spcPts val="0"/>
                        </a:spcAft>
                      </a:pPr>
                      <a:r>
                        <a:rPr lang="en-US" sz="1100">
                          <a:effectLst/>
                        </a:rPr>
                        <a:t>C2</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a:effectLst/>
                        </a:rPr>
                        <a:t>I</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a:effectLst/>
                        </a:rPr>
                        <a:t>IE&gt;0</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a:effectLst/>
                        </a:rPr>
                        <a:t>IC&gt;0</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a:effectLst/>
                        </a:rPr>
                        <a:t>ICER&lt;100,000</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a:effectLst/>
                        </a:rPr>
                        <a:t>4366</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a:effectLst/>
                        </a:rPr>
                        <a:t>0.4366</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815402746"/>
                  </a:ext>
                </a:extLst>
              </a:tr>
              <a:tr h="208152">
                <a:tc>
                  <a:txBody>
                    <a:bodyPr/>
                    <a:lstStyle/>
                    <a:p>
                      <a:pPr marL="0" marR="0" algn="just">
                        <a:lnSpc>
                          <a:spcPct val="150000"/>
                        </a:lnSpc>
                        <a:spcBef>
                          <a:spcPts val="0"/>
                        </a:spcBef>
                        <a:spcAft>
                          <a:spcPts val="0"/>
                        </a:spcAft>
                      </a:pPr>
                      <a:r>
                        <a:rPr lang="en-US" sz="1100">
                          <a:effectLst/>
                        </a:rPr>
                        <a:t>C3</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a:effectLst/>
                        </a:rPr>
                        <a:t>III</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a:effectLst/>
                        </a:rPr>
                        <a:t>IE&lt;0</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dirty="0">
                          <a:effectLst/>
                        </a:rPr>
                        <a:t>IC&lt;0</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a:effectLst/>
                        </a:rPr>
                        <a:t>ICER&gt;100,000</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a:effectLst/>
                        </a:rPr>
                        <a:t>188</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a:effectLst/>
                        </a:rPr>
                        <a:t>0.0188</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841307074"/>
                  </a:ext>
                </a:extLst>
              </a:tr>
              <a:tr h="208152">
                <a:tc>
                  <a:txBody>
                    <a:bodyPr/>
                    <a:lstStyle/>
                    <a:p>
                      <a:pPr marL="0" marR="0" algn="just">
                        <a:lnSpc>
                          <a:spcPct val="150000"/>
                        </a:lnSpc>
                        <a:spcBef>
                          <a:spcPts val="0"/>
                        </a:spcBef>
                        <a:spcAft>
                          <a:spcPts val="0"/>
                        </a:spcAft>
                      </a:pPr>
                      <a:r>
                        <a:rPr lang="en-US" sz="1100">
                          <a:effectLst/>
                        </a:rPr>
                        <a:t>C4</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a:effectLst/>
                        </a:rPr>
                        <a:t>I</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a:effectLst/>
                        </a:rPr>
                        <a:t>IE&gt;0</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a:effectLst/>
                        </a:rPr>
                        <a:t>IC&gt;0</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a:effectLst/>
                        </a:rPr>
                        <a:t>ICER&gt;100,000</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a:effectLst/>
                        </a:rPr>
                        <a:t>706</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a:effectLst/>
                        </a:rPr>
                        <a:t>0.0706</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557363987"/>
                  </a:ext>
                </a:extLst>
              </a:tr>
              <a:tr h="251707">
                <a:tc>
                  <a:txBody>
                    <a:bodyPr/>
                    <a:lstStyle/>
                    <a:p>
                      <a:pPr marL="0" marR="0" algn="just">
                        <a:lnSpc>
                          <a:spcPct val="150000"/>
                        </a:lnSpc>
                        <a:spcBef>
                          <a:spcPts val="0"/>
                        </a:spcBef>
                        <a:spcAft>
                          <a:spcPts val="0"/>
                        </a:spcAft>
                      </a:pPr>
                      <a:r>
                        <a:rPr lang="en-US" sz="1100">
                          <a:effectLst/>
                        </a:rPr>
                        <a:t>C5</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a:effectLst/>
                        </a:rPr>
                        <a:t>III</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a:effectLst/>
                        </a:rPr>
                        <a:t>IE&lt;0</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dirty="0">
                          <a:effectLst/>
                        </a:rPr>
                        <a:t>IC&lt;0</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a:effectLst/>
                        </a:rPr>
                        <a:t>ICER&lt;100,000</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a:effectLst/>
                        </a:rPr>
                        <a:t>205</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a:effectLst/>
                        </a:rPr>
                        <a:t>0.0205</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852409465"/>
                  </a:ext>
                </a:extLst>
              </a:tr>
              <a:tr h="208152">
                <a:tc>
                  <a:txBody>
                    <a:bodyPr/>
                    <a:lstStyle/>
                    <a:p>
                      <a:pPr marL="0" marR="0" algn="just">
                        <a:lnSpc>
                          <a:spcPct val="150000"/>
                        </a:lnSpc>
                        <a:spcBef>
                          <a:spcPts val="0"/>
                        </a:spcBef>
                        <a:spcAft>
                          <a:spcPts val="0"/>
                        </a:spcAft>
                      </a:pPr>
                      <a:r>
                        <a:rPr lang="en-US" sz="1100">
                          <a:effectLst/>
                        </a:rPr>
                        <a:t>C6</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a:effectLst/>
                        </a:rPr>
                        <a:t>II</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a:effectLst/>
                        </a:rPr>
                        <a:t>IE&lt;0</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a:effectLst/>
                        </a:rPr>
                        <a:t>IC&gt;0</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a:effectLst/>
                        </a:rPr>
                        <a:t>inferior</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a:effectLst/>
                        </a:rPr>
                        <a:t>438</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US" sz="1100" dirty="0">
                          <a:effectLst/>
                        </a:rPr>
                        <a:t>0.0438</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684589582"/>
                  </a:ext>
                </a:extLst>
              </a:tr>
            </a:tbl>
          </a:graphicData>
        </a:graphic>
      </p:graphicFrame>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954087" y="474444"/>
            <a:ext cx="7248524" cy="4660031"/>
          </a:xfrm>
          <a:prstGeom prst="rect">
            <a:avLst/>
          </a:prstGeom>
        </p:spPr>
      </p:pic>
      <p:sp>
        <p:nvSpPr>
          <p:cNvPr id="5" name="TextBox 4"/>
          <p:cNvSpPr txBox="1"/>
          <p:nvPr/>
        </p:nvSpPr>
        <p:spPr>
          <a:xfrm>
            <a:off x="1392237" y="537147"/>
            <a:ext cx="6372225" cy="261610"/>
          </a:xfrm>
          <a:prstGeom prst="rect">
            <a:avLst/>
          </a:prstGeom>
          <a:solidFill>
            <a:schemeClr val="bg1"/>
          </a:solidFill>
        </p:spPr>
        <p:txBody>
          <a:bodyPr wrap="square" rtlCol="0">
            <a:spAutoFit/>
          </a:bodyPr>
          <a:lstStyle/>
          <a:p>
            <a:endParaRPr lang="en-US" sz="1100"/>
          </a:p>
        </p:txBody>
      </p:sp>
      <p:sp>
        <p:nvSpPr>
          <p:cNvPr id="6" name="Text Box 20"/>
          <p:cNvSpPr txBox="1"/>
          <p:nvPr/>
        </p:nvSpPr>
        <p:spPr>
          <a:xfrm>
            <a:off x="6202680" y="1496973"/>
            <a:ext cx="510540" cy="487680"/>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400">
                <a:solidFill>
                  <a:srgbClr val="5B9BD5"/>
                </a:solidFill>
                <a:effectLst/>
                <a:ea typeface="SimSun" panose="02010600030101010101" pitchFamily="2" charset="-122"/>
                <a:cs typeface="Times New Roman" panose="02020603050405020304" pitchFamily="18" charset="0"/>
              </a:rPr>
              <a:t>C2</a:t>
            </a:r>
            <a:endParaRPr lang="en-US" sz="1100">
              <a:effectLst/>
              <a:ea typeface="SimSun" panose="02010600030101010101" pitchFamily="2" charset="-122"/>
              <a:cs typeface="Times New Roman" panose="02020603050405020304" pitchFamily="18" charset="0"/>
            </a:endParaRPr>
          </a:p>
        </p:txBody>
      </p:sp>
      <p:sp>
        <p:nvSpPr>
          <p:cNvPr id="7" name="Text Box 20"/>
          <p:cNvSpPr txBox="1"/>
          <p:nvPr/>
        </p:nvSpPr>
        <p:spPr>
          <a:xfrm>
            <a:off x="4973955" y="1009293"/>
            <a:ext cx="510540" cy="487680"/>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400" dirty="0">
                <a:solidFill>
                  <a:srgbClr val="5B9BD5"/>
                </a:solidFill>
                <a:effectLst/>
                <a:ea typeface="SimSun" panose="02010600030101010101" pitchFamily="2" charset="-122"/>
                <a:cs typeface="Times New Roman" panose="02020603050405020304" pitchFamily="18" charset="0"/>
              </a:rPr>
              <a:t>C4</a:t>
            </a:r>
            <a:endParaRPr lang="en-US" sz="1100" dirty="0">
              <a:effectLst/>
              <a:ea typeface="SimSun" panose="02010600030101010101" pitchFamily="2" charset="-122"/>
              <a:cs typeface="Times New Roman" panose="02020603050405020304" pitchFamily="18" charset="0"/>
            </a:endParaRPr>
          </a:p>
        </p:txBody>
      </p:sp>
      <p:sp>
        <p:nvSpPr>
          <p:cNvPr id="8" name="Text Box 20"/>
          <p:cNvSpPr txBox="1"/>
          <p:nvPr/>
        </p:nvSpPr>
        <p:spPr>
          <a:xfrm>
            <a:off x="2830831" y="1547834"/>
            <a:ext cx="510540" cy="487680"/>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400" dirty="0">
                <a:solidFill>
                  <a:srgbClr val="5B9BD5"/>
                </a:solidFill>
                <a:effectLst/>
                <a:ea typeface="SimSun" panose="02010600030101010101" pitchFamily="2" charset="-122"/>
                <a:cs typeface="Times New Roman" panose="02020603050405020304" pitchFamily="18" charset="0"/>
              </a:rPr>
              <a:t>C6</a:t>
            </a:r>
            <a:endParaRPr lang="en-US" sz="1100" dirty="0">
              <a:effectLst/>
              <a:ea typeface="SimSun" panose="02010600030101010101" pitchFamily="2" charset="-122"/>
              <a:cs typeface="Times New Roman" panose="02020603050405020304" pitchFamily="18" charset="0"/>
            </a:endParaRPr>
          </a:p>
        </p:txBody>
      </p:sp>
      <p:sp>
        <p:nvSpPr>
          <p:cNvPr id="9" name="Text Box 20"/>
          <p:cNvSpPr txBox="1"/>
          <p:nvPr/>
        </p:nvSpPr>
        <p:spPr>
          <a:xfrm>
            <a:off x="2184401" y="3711698"/>
            <a:ext cx="510540" cy="487680"/>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400" dirty="0">
                <a:solidFill>
                  <a:srgbClr val="5B9BD5"/>
                </a:solidFill>
                <a:effectLst/>
                <a:ea typeface="SimSun" panose="02010600030101010101" pitchFamily="2" charset="-122"/>
                <a:cs typeface="Times New Roman" panose="02020603050405020304" pitchFamily="18" charset="0"/>
              </a:rPr>
              <a:t>C3</a:t>
            </a:r>
            <a:endParaRPr lang="en-US" sz="1100" dirty="0">
              <a:effectLst/>
              <a:ea typeface="SimSun" panose="02010600030101010101" pitchFamily="2" charset="-122"/>
              <a:cs typeface="Times New Roman" panose="02020603050405020304" pitchFamily="18" charset="0"/>
            </a:endParaRPr>
          </a:p>
        </p:txBody>
      </p:sp>
      <p:sp>
        <p:nvSpPr>
          <p:cNvPr id="10" name="Text Box 20"/>
          <p:cNvSpPr txBox="1"/>
          <p:nvPr/>
        </p:nvSpPr>
        <p:spPr>
          <a:xfrm>
            <a:off x="3274062" y="4232537"/>
            <a:ext cx="510540" cy="487680"/>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400" dirty="0">
                <a:solidFill>
                  <a:srgbClr val="5B9BD5"/>
                </a:solidFill>
                <a:effectLst/>
                <a:ea typeface="SimSun" panose="02010600030101010101" pitchFamily="2" charset="-122"/>
                <a:cs typeface="Times New Roman" panose="02020603050405020304" pitchFamily="18" charset="0"/>
              </a:rPr>
              <a:t>C5</a:t>
            </a:r>
            <a:endParaRPr lang="en-US" sz="1100" dirty="0">
              <a:effectLst/>
              <a:ea typeface="SimSun" panose="02010600030101010101" pitchFamily="2" charset="-122"/>
              <a:cs typeface="Times New Roman" panose="02020603050405020304" pitchFamily="18" charset="0"/>
            </a:endParaRPr>
          </a:p>
        </p:txBody>
      </p:sp>
      <p:sp>
        <p:nvSpPr>
          <p:cNvPr id="11" name="Text Box 20"/>
          <p:cNvSpPr txBox="1"/>
          <p:nvPr/>
        </p:nvSpPr>
        <p:spPr>
          <a:xfrm>
            <a:off x="6577332" y="3917438"/>
            <a:ext cx="510540" cy="487680"/>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400" dirty="0">
                <a:solidFill>
                  <a:srgbClr val="5B9BD5"/>
                </a:solidFill>
                <a:effectLst/>
                <a:ea typeface="SimSun" panose="02010600030101010101" pitchFamily="2" charset="-122"/>
                <a:cs typeface="Times New Roman" panose="02020603050405020304" pitchFamily="18" charset="0"/>
              </a:rPr>
              <a:t>C1</a:t>
            </a:r>
            <a:endParaRPr lang="en-US" sz="1100" dirty="0">
              <a:effectLst/>
              <a:ea typeface="SimSun" panose="02010600030101010101" pitchFamily="2" charset="-122"/>
              <a:cs typeface="Times New Roman" panose="02020603050405020304" pitchFamily="18" charset="0"/>
            </a:endParaRPr>
          </a:p>
        </p:txBody>
      </p:sp>
      <p:sp>
        <p:nvSpPr>
          <p:cNvPr id="13" name="TextBox 12"/>
          <p:cNvSpPr txBox="1"/>
          <p:nvPr/>
        </p:nvSpPr>
        <p:spPr>
          <a:xfrm>
            <a:off x="2075301" y="63586"/>
            <a:ext cx="5330378" cy="461665"/>
          </a:xfrm>
          <a:prstGeom prst="rect">
            <a:avLst/>
          </a:prstGeom>
          <a:noFill/>
        </p:spPr>
        <p:txBody>
          <a:bodyPr wrap="square" rtlCol="0">
            <a:spAutoFit/>
          </a:bodyPr>
          <a:lstStyle/>
          <a:p>
            <a:r>
              <a:rPr lang="en-US" sz="2400" dirty="0"/>
              <a:t>Probabilistic Sensitivity Analysis</a:t>
            </a:r>
          </a:p>
        </p:txBody>
      </p:sp>
    </p:spTree>
    <p:extLst>
      <p:ext uri="{BB962C8B-B14F-4D97-AF65-F5344CB8AC3E}">
        <p14:creationId xmlns:p14="http://schemas.microsoft.com/office/powerpoint/2010/main" val="26946670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152</TotalTime>
  <Words>846</Words>
  <Application>Microsoft Office PowerPoint</Application>
  <PresentationFormat>On-screen Show (4:3)</PresentationFormat>
  <Paragraphs>191</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SimSun</vt:lpstr>
      <vt:lpstr>Arial</vt:lpstr>
      <vt:lpstr>Calibri</vt:lpstr>
      <vt:lpstr>Calibri Light</vt:lpstr>
      <vt:lpstr>Times New Roman</vt:lpstr>
      <vt:lpstr>Office Theme</vt:lpstr>
      <vt:lpstr>  Cost-Effectiveness Analysis of Out-of-Hospital Cardiac Arrest (OHCA) Management Strategies </vt:lpstr>
      <vt:lpstr>Introduction</vt:lpstr>
      <vt:lpstr>Methods</vt:lpstr>
      <vt:lpstr>Model</vt:lpstr>
      <vt:lpstr>Base case estimates and ranges</vt:lpstr>
      <vt:lpstr>Analysis</vt:lpstr>
      <vt:lpstr>Results </vt:lpstr>
      <vt:lpstr>One-way sensitivity analysis (Tornado Diagram)</vt:lpstr>
      <vt:lpstr>PowerPoint Presentation</vt:lpstr>
      <vt:lpstr>PowerPoint Presentation</vt:lpstr>
      <vt:lpstr>Conclusion </vt:lpstr>
      <vt:lpstr>Future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Haidong Feng</dc:creator>
  <cp:lastModifiedBy>Neff, Rachel</cp:lastModifiedBy>
  <cp:revision>24</cp:revision>
  <dcterms:created xsi:type="dcterms:W3CDTF">2016-10-07T15:01:22Z</dcterms:created>
  <dcterms:modified xsi:type="dcterms:W3CDTF">2017-01-31T20:13:01Z</dcterms:modified>
</cp:coreProperties>
</file>