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9" r:id="rId3"/>
    <p:sldId id="260" r:id="rId4"/>
    <p:sldId id="262" r:id="rId5"/>
    <p:sldId id="269" r:id="rId6"/>
    <p:sldId id="265" r:id="rId7"/>
    <p:sldId id="256" r:id="rId8"/>
    <p:sldId id="263" r:id="rId9"/>
    <p:sldId id="264" r:id="rId10"/>
    <p:sldId id="258" r:id="rId11"/>
    <p:sldId id="257" r:id="rId12"/>
    <p:sldId id="268" r:id="rId13"/>
    <p:sldId id="266" r:id="rId14"/>
    <p:sldId id="270" r:id="rId15"/>
    <p:sldId id="261" r:id="rId16"/>
    <p:sldId id="27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Cheng" initials="JC" lastIdx="14" clrIdx="0">
    <p:extLst>
      <p:ext uri="{19B8F6BF-5375-455C-9EA6-DF929625EA0E}">
        <p15:presenceInfo xmlns:p15="http://schemas.microsoft.com/office/powerpoint/2012/main" userId="6fd7b87fa1f5a3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6" d="100"/>
          <a:sy n="76" d="100"/>
        </p:scale>
        <p:origin x="6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ng\Dropbox\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heng\Dropbox\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heng\Desktop\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heng\Dropbox\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heng\Dropbox\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cheng\Dropbox\Graph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Cigarettes</a:t>
            </a:r>
            <a:r>
              <a:rPr lang="en-US" sz="2400" b="1" baseline="0" dirty="0"/>
              <a:t> Per Day (CPD)</a:t>
            </a:r>
            <a:endParaRPr lang="en-US" sz="2400" b="1" dirty="0"/>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Sheet1!$E$11</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Sheet1!$F$14:$G$14</c:f>
                <c:numCache>
                  <c:formatCode>General</c:formatCode>
                  <c:ptCount val="2"/>
                  <c:pt idx="0">
                    <c:v>0.76</c:v>
                  </c:pt>
                  <c:pt idx="1">
                    <c:v>0.4</c:v>
                  </c:pt>
                </c:numCache>
              </c:numRef>
            </c:plus>
            <c:minus>
              <c:numRef>
                <c:f>Sheet1!$F$14:$G$14</c:f>
                <c:numCache>
                  <c:formatCode>General</c:formatCode>
                  <c:ptCount val="2"/>
                  <c:pt idx="0">
                    <c:v>0.76</c:v>
                  </c:pt>
                  <c:pt idx="1">
                    <c:v>0.4</c:v>
                  </c:pt>
                </c:numCache>
              </c:numRef>
            </c:minus>
            <c:spPr>
              <a:noFill/>
              <a:ln w="9525" cap="flat" cmpd="sng" algn="ctr">
                <a:solidFill>
                  <a:schemeClr val="tx1">
                    <a:lumMod val="65000"/>
                    <a:lumOff val="35000"/>
                  </a:schemeClr>
                </a:solidFill>
                <a:round/>
              </a:ln>
              <a:effectLst/>
            </c:spPr>
          </c:errBars>
          <c:cat>
            <c:strRef>
              <c:f>Sheet1!$F$10:$G$10</c:f>
              <c:strCache>
                <c:ptCount val="2"/>
                <c:pt idx="0">
                  <c:v>Daily</c:v>
                </c:pt>
                <c:pt idx="1">
                  <c:v>Intermittent</c:v>
                </c:pt>
              </c:strCache>
            </c:strRef>
          </c:cat>
          <c:val>
            <c:numRef>
              <c:f>Sheet1!$F$11:$G$11</c:f>
              <c:numCache>
                <c:formatCode>General</c:formatCode>
                <c:ptCount val="2"/>
                <c:pt idx="0">
                  <c:v>14.47</c:v>
                </c:pt>
                <c:pt idx="1">
                  <c:v>5.85</c:v>
                </c:pt>
              </c:numCache>
            </c:numRef>
          </c:val>
          <c:smooth val="0"/>
          <c:extLst>
            <c:ext xmlns:c16="http://schemas.microsoft.com/office/drawing/2014/chart" uri="{C3380CC4-5D6E-409C-BE32-E72D297353CC}">
              <c16:uniqueId val="{00000000-2523-46D2-BDC1-5A296DF64431}"/>
            </c:ext>
          </c:extLst>
        </c:ser>
        <c:ser>
          <c:idx val="1"/>
          <c:order val="1"/>
          <c:tx>
            <c:strRef>
              <c:f>Sheet1!$E$12</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0"/>
            <c:marker>
              <c:symbol val="circle"/>
              <c:size val="5"/>
              <c:spPr>
                <a:solidFill>
                  <a:schemeClr val="accent2"/>
                </a:solidFill>
                <a:ln w="9525">
                  <a:solidFill>
                    <a:schemeClr val="accent2"/>
                  </a:solidFill>
                </a:ln>
                <a:effectLst/>
              </c:spPr>
            </c:marker>
            <c:bubble3D val="0"/>
            <c:spPr>
              <a:ln w="28575" cap="rnd">
                <a:solidFill>
                  <a:srgbClr val="FF0000"/>
                </a:solidFill>
                <a:round/>
              </a:ln>
              <a:effectLst/>
            </c:spPr>
            <c:extLst>
              <c:ext xmlns:c16="http://schemas.microsoft.com/office/drawing/2014/chart" uri="{C3380CC4-5D6E-409C-BE32-E72D297353CC}">
                <c16:uniqueId val="{00000002-2523-46D2-BDC1-5A296DF64431}"/>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Sheet1!$F$15:$G$15</c:f>
                <c:numCache>
                  <c:formatCode>General</c:formatCode>
                  <c:ptCount val="2"/>
                  <c:pt idx="0">
                    <c:v>0.56000000000000005</c:v>
                  </c:pt>
                  <c:pt idx="1">
                    <c:v>0.28999999999999998</c:v>
                  </c:pt>
                </c:numCache>
              </c:numRef>
            </c:plus>
            <c:minus>
              <c:numRef>
                <c:f>Sheet1!$F$15:$G$15</c:f>
                <c:numCache>
                  <c:formatCode>General</c:formatCode>
                  <c:ptCount val="2"/>
                  <c:pt idx="0">
                    <c:v>0.56000000000000005</c:v>
                  </c:pt>
                  <c:pt idx="1">
                    <c:v>0.28999999999999998</c:v>
                  </c:pt>
                </c:numCache>
              </c:numRef>
            </c:minus>
            <c:spPr>
              <a:noFill/>
              <a:ln w="9525" cap="flat" cmpd="sng" algn="ctr">
                <a:solidFill>
                  <a:schemeClr val="tx1">
                    <a:lumMod val="65000"/>
                    <a:lumOff val="35000"/>
                  </a:schemeClr>
                </a:solidFill>
                <a:round/>
              </a:ln>
              <a:effectLst/>
            </c:spPr>
          </c:errBars>
          <c:cat>
            <c:strRef>
              <c:f>Sheet1!$F$10:$G$10</c:f>
              <c:strCache>
                <c:ptCount val="2"/>
                <c:pt idx="0">
                  <c:v>Daily</c:v>
                </c:pt>
                <c:pt idx="1">
                  <c:v>Intermittent</c:v>
                </c:pt>
              </c:strCache>
            </c:strRef>
          </c:cat>
          <c:val>
            <c:numRef>
              <c:f>Sheet1!$F$12:$G$12</c:f>
              <c:numCache>
                <c:formatCode>General</c:formatCode>
                <c:ptCount val="2"/>
                <c:pt idx="0">
                  <c:v>17.04</c:v>
                </c:pt>
                <c:pt idx="1">
                  <c:v>4.4800000000000004</c:v>
                </c:pt>
              </c:numCache>
            </c:numRef>
          </c:val>
          <c:smooth val="0"/>
          <c:extLst>
            <c:ext xmlns:c16="http://schemas.microsoft.com/office/drawing/2014/chart" uri="{C3380CC4-5D6E-409C-BE32-E72D297353CC}">
              <c16:uniqueId val="{00000003-2523-46D2-BDC1-5A296DF64431}"/>
            </c:ext>
          </c:extLst>
        </c:ser>
        <c:dLbls>
          <c:showLegendKey val="0"/>
          <c:showVal val="0"/>
          <c:showCatName val="0"/>
          <c:showSerName val="0"/>
          <c:showPercent val="0"/>
          <c:showBubbleSize val="0"/>
        </c:dLbls>
        <c:marker val="1"/>
        <c:smooth val="0"/>
        <c:axId val="347902656"/>
        <c:axId val="347903440"/>
      </c:lineChart>
      <c:catAx>
        <c:axId val="34790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47903440"/>
        <c:crosses val="autoZero"/>
        <c:auto val="1"/>
        <c:lblAlgn val="ctr"/>
        <c:lblOffset val="100"/>
        <c:noMultiLvlLbl val="0"/>
      </c:catAx>
      <c:valAx>
        <c:axId val="347903440"/>
        <c:scaling>
          <c:orientation val="minMax"/>
          <c:max val="18"/>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47902656"/>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Wisconsin</a:t>
            </a:r>
            <a:r>
              <a:rPr lang="en-US" sz="2400" b="1" baseline="0" dirty="0"/>
              <a:t> Inventory of Smoking Dependence</a:t>
            </a:r>
            <a:r>
              <a:rPr lang="en-US" sz="2400" b="1" dirty="0"/>
              <a:t> Motives (WISDM)</a:t>
            </a:r>
            <a:r>
              <a:rPr lang="en-US" sz="2400" b="1" baseline="0" dirty="0"/>
              <a:t> </a:t>
            </a:r>
          </a:p>
          <a:p>
            <a:pPr>
              <a:defRPr sz="2400" b="1"/>
            </a:pPr>
            <a:r>
              <a:rPr lang="en-US" sz="2400" b="1" dirty="0"/>
              <a:t>(Primary Subscale)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Sheet1!$B$14:$C$14</c:f>
                <c:numCache>
                  <c:formatCode>General</c:formatCode>
                  <c:ptCount val="2"/>
                  <c:pt idx="0">
                    <c:v>0.13</c:v>
                  </c:pt>
                  <c:pt idx="1">
                    <c:v>0.14000000000000001</c:v>
                  </c:pt>
                </c:numCache>
              </c:numRef>
            </c:plus>
            <c:minus>
              <c:numRef>
                <c:f>Sheet1!$B$14:$C$14</c:f>
                <c:numCache>
                  <c:formatCode>General</c:formatCode>
                  <c:ptCount val="2"/>
                  <c:pt idx="0">
                    <c:v>0.13</c:v>
                  </c:pt>
                  <c:pt idx="1">
                    <c:v>0.14000000000000001</c:v>
                  </c:pt>
                </c:numCache>
              </c:numRef>
            </c:minus>
            <c:spPr>
              <a:noFill/>
              <a:ln w="9525" cap="flat" cmpd="sng" algn="ctr">
                <a:solidFill>
                  <a:schemeClr val="tx1">
                    <a:lumMod val="65000"/>
                    <a:lumOff val="35000"/>
                  </a:schemeClr>
                </a:solidFill>
                <a:round/>
              </a:ln>
              <a:effectLst/>
            </c:spPr>
          </c:errBars>
          <c:cat>
            <c:strRef>
              <c:f>Sheet1!$B$10:$C$10</c:f>
              <c:strCache>
                <c:ptCount val="2"/>
                <c:pt idx="0">
                  <c:v>Daily</c:v>
                </c:pt>
                <c:pt idx="1">
                  <c:v>Intermittent</c:v>
                </c:pt>
              </c:strCache>
            </c:strRef>
          </c:cat>
          <c:val>
            <c:numRef>
              <c:f>Sheet1!$B$11:$C$11</c:f>
              <c:numCache>
                <c:formatCode>General</c:formatCode>
                <c:ptCount val="2"/>
                <c:pt idx="0">
                  <c:v>4.28</c:v>
                </c:pt>
                <c:pt idx="1">
                  <c:v>2.73</c:v>
                </c:pt>
              </c:numCache>
            </c:numRef>
          </c:val>
          <c:smooth val="0"/>
          <c:extLst>
            <c:ext xmlns:c16="http://schemas.microsoft.com/office/drawing/2014/chart" uri="{C3380CC4-5D6E-409C-BE32-E72D297353CC}">
              <c16:uniqueId val="{00000000-3A8A-41BE-AB97-76F936AB6754}"/>
            </c:ext>
          </c:extLst>
        </c:ser>
        <c:ser>
          <c:idx val="1"/>
          <c:order val="1"/>
          <c:tx>
            <c:strRef>
              <c:f>Sheet1!$A$12</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Sheet1!$B$15:$C$15</c:f>
                <c:numCache>
                  <c:formatCode>General</c:formatCode>
                  <c:ptCount val="2"/>
                  <c:pt idx="0">
                    <c:v>0.11</c:v>
                  </c:pt>
                  <c:pt idx="1">
                    <c:v>0.08</c:v>
                  </c:pt>
                </c:numCache>
              </c:numRef>
            </c:plus>
            <c:minus>
              <c:numRef>
                <c:f>Sheet1!$B$15:$C$15</c:f>
                <c:numCache>
                  <c:formatCode>General</c:formatCode>
                  <c:ptCount val="2"/>
                  <c:pt idx="0">
                    <c:v>0.11</c:v>
                  </c:pt>
                  <c:pt idx="1">
                    <c:v>0.08</c:v>
                  </c:pt>
                </c:numCache>
              </c:numRef>
            </c:minus>
            <c:spPr>
              <a:noFill/>
              <a:ln w="9525" cap="flat" cmpd="sng" algn="ctr">
                <a:solidFill>
                  <a:schemeClr val="tx1">
                    <a:lumMod val="65000"/>
                    <a:lumOff val="35000"/>
                  </a:schemeClr>
                </a:solidFill>
                <a:round/>
              </a:ln>
              <a:effectLst/>
            </c:spPr>
          </c:errBars>
          <c:cat>
            <c:strRef>
              <c:f>Sheet1!$B$10:$C$10</c:f>
              <c:strCache>
                <c:ptCount val="2"/>
                <c:pt idx="0">
                  <c:v>Daily</c:v>
                </c:pt>
                <c:pt idx="1">
                  <c:v>Intermittent</c:v>
                </c:pt>
              </c:strCache>
            </c:strRef>
          </c:cat>
          <c:val>
            <c:numRef>
              <c:f>Sheet1!$B$12:$C$12</c:f>
              <c:numCache>
                <c:formatCode>General</c:formatCode>
                <c:ptCount val="2"/>
                <c:pt idx="0">
                  <c:v>4.62</c:v>
                </c:pt>
                <c:pt idx="1">
                  <c:v>2.06</c:v>
                </c:pt>
              </c:numCache>
            </c:numRef>
          </c:val>
          <c:smooth val="0"/>
          <c:extLst>
            <c:ext xmlns:c16="http://schemas.microsoft.com/office/drawing/2014/chart" uri="{C3380CC4-5D6E-409C-BE32-E72D297353CC}">
              <c16:uniqueId val="{00000001-3A8A-41BE-AB97-76F936AB6754}"/>
            </c:ext>
          </c:extLst>
        </c:ser>
        <c:dLbls>
          <c:showLegendKey val="0"/>
          <c:showVal val="0"/>
          <c:showCatName val="0"/>
          <c:showSerName val="0"/>
          <c:showPercent val="0"/>
          <c:showBubbleSize val="0"/>
        </c:dLbls>
        <c:marker val="1"/>
        <c:smooth val="0"/>
        <c:axId val="274171656"/>
        <c:axId val="350675864"/>
      </c:lineChart>
      <c:catAx>
        <c:axId val="274171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5864"/>
        <c:crosses val="autoZero"/>
        <c:auto val="1"/>
        <c:lblAlgn val="ctr"/>
        <c:lblOffset val="100"/>
        <c:noMultiLvlLbl val="0"/>
      </c:catAx>
      <c:valAx>
        <c:axId val="350675864"/>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74171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i="0" u="none" strike="noStrike" baseline="0" dirty="0">
                <a:effectLst/>
              </a:rPr>
              <a:t>Wisconsin Inventory of Smoking Dependence Motives (WISDM) </a:t>
            </a:r>
            <a:r>
              <a:rPr lang="en-US" sz="2400" b="1" dirty="0"/>
              <a:t>(Secondary Subscale)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Sheet1!$A$19</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Sheet1!$B$22:$C$22</c:f>
                <c:numCache>
                  <c:formatCode>General</c:formatCode>
                  <c:ptCount val="2"/>
                  <c:pt idx="0">
                    <c:v>0.12</c:v>
                  </c:pt>
                  <c:pt idx="1">
                    <c:v>0.11</c:v>
                  </c:pt>
                </c:numCache>
              </c:numRef>
            </c:plus>
            <c:minus>
              <c:numRef>
                <c:f>Sheet1!$B$22:$C$22</c:f>
                <c:numCache>
                  <c:formatCode>General</c:formatCode>
                  <c:ptCount val="2"/>
                  <c:pt idx="0">
                    <c:v>0.12</c:v>
                  </c:pt>
                  <c:pt idx="1">
                    <c:v>0.11</c:v>
                  </c:pt>
                </c:numCache>
              </c:numRef>
            </c:minus>
            <c:spPr>
              <a:noFill/>
              <a:ln w="9525" cap="flat" cmpd="sng" algn="ctr">
                <a:solidFill>
                  <a:schemeClr val="tx1">
                    <a:lumMod val="65000"/>
                    <a:lumOff val="35000"/>
                  </a:schemeClr>
                </a:solidFill>
                <a:round/>
              </a:ln>
              <a:effectLst/>
            </c:spPr>
          </c:errBars>
          <c:cat>
            <c:strRef>
              <c:f>Sheet1!$B$18:$C$18</c:f>
              <c:strCache>
                <c:ptCount val="2"/>
                <c:pt idx="0">
                  <c:v>Daily</c:v>
                </c:pt>
                <c:pt idx="1">
                  <c:v>Intermittent</c:v>
                </c:pt>
              </c:strCache>
            </c:strRef>
          </c:cat>
          <c:val>
            <c:numRef>
              <c:f>Sheet1!$B$19:$C$19</c:f>
              <c:numCache>
                <c:formatCode>0.00</c:formatCode>
                <c:ptCount val="2"/>
                <c:pt idx="0">
                  <c:v>3.9</c:v>
                </c:pt>
                <c:pt idx="1">
                  <c:v>2.8</c:v>
                </c:pt>
              </c:numCache>
            </c:numRef>
          </c:val>
          <c:smooth val="0"/>
          <c:extLst>
            <c:ext xmlns:c16="http://schemas.microsoft.com/office/drawing/2014/chart" uri="{C3380CC4-5D6E-409C-BE32-E72D297353CC}">
              <c16:uniqueId val="{00000000-72B9-4931-B4E5-B74589799369}"/>
            </c:ext>
          </c:extLst>
        </c:ser>
        <c:ser>
          <c:idx val="1"/>
          <c:order val="1"/>
          <c:tx>
            <c:strRef>
              <c:f>Sheet1!$A$20</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Sheet1!$B$23:$C$23</c:f>
                <c:numCache>
                  <c:formatCode>General</c:formatCode>
                  <c:ptCount val="2"/>
                  <c:pt idx="0">
                    <c:v>0.1</c:v>
                  </c:pt>
                  <c:pt idx="1">
                    <c:v>7.0000000000000007E-2</c:v>
                  </c:pt>
                </c:numCache>
              </c:numRef>
            </c:plus>
            <c:minus>
              <c:numRef>
                <c:f>Sheet1!$B$23:$C$23</c:f>
                <c:numCache>
                  <c:formatCode>General</c:formatCode>
                  <c:ptCount val="2"/>
                  <c:pt idx="0">
                    <c:v>0.1</c:v>
                  </c:pt>
                  <c:pt idx="1">
                    <c:v>7.0000000000000007E-2</c:v>
                  </c:pt>
                </c:numCache>
              </c:numRef>
            </c:minus>
            <c:spPr>
              <a:noFill/>
              <a:ln w="9525" cap="flat" cmpd="sng" algn="ctr">
                <a:solidFill>
                  <a:schemeClr val="tx1">
                    <a:lumMod val="65000"/>
                    <a:lumOff val="35000"/>
                  </a:schemeClr>
                </a:solidFill>
                <a:round/>
              </a:ln>
              <a:effectLst/>
            </c:spPr>
          </c:errBars>
          <c:cat>
            <c:strRef>
              <c:f>Sheet1!$B$18:$C$18</c:f>
              <c:strCache>
                <c:ptCount val="2"/>
                <c:pt idx="0">
                  <c:v>Daily</c:v>
                </c:pt>
                <c:pt idx="1">
                  <c:v>Intermittent</c:v>
                </c:pt>
              </c:strCache>
            </c:strRef>
          </c:cat>
          <c:val>
            <c:numRef>
              <c:f>Sheet1!$B$20:$C$20</c:f>
              <c:numCache>
                <c:formatCode>General</c:formatCode>
                <c:ptCount val="2"/>
                <c:pt idx="0">
                  <c:v>4.09</c:v>
                </c:pt>
                <c:pt idx="1">
                  <c:v>2.67</c:v>
                </c:pt>
              </c:numCache>
            </c:numRef>
          </c:val>
          <c:smooth val="0"/>
          <c:extLst>
            <c:ext xmlns:c16="http://schemas.microsoft.com/office/drawing/2014/chart" uri="{C3380CC4-5D6E-409C-BE32-E72D297353CC}">
              <c16:uniqueId val="{00000001-72B9-4931-B4E5-B74589799369}"/>
            </c:ext>
          </c:extLst>
        </c:ser>
        <c:dLbls>
          <c:showLegendKey val="0"/>
          <c:showVal val="0"/>
          <c:showCatName val="0"/>
          <c:showSerName val="0"/>
          <c:showPercent val="0"/>
          <c:showBubbleSize val="0"/>
        </c:dLbls>
        <c:marker val="1"/>
        <c:smooth val="0"/>
        <c:axId val="350669592"/>
        <c:axId val="350675080"/>
      </c:lineChart>
      <c:catAx>
        <c:axId val="350669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5080"/>
        <c:crosses val="autoZero"/>
        <c:auto val="1"/>
        <c:lblAlgn val="ctr"/>
        <c:lblOffset val="100"/>
        <c:noMultiLvlLbl val="0"/>
      </c:catAx>
      <c:valAx>
        <c:axId val="350675080"/>
        <c:scaling>
          <c:orientation val="minMax"/>
          <c:max val="4.5"/>
          <c:min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69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Nicotine Dependence</a:t>
            </a:r>
            <a:r>
              <a:rPr lang="en-US" sz="2400" b="1" baseline="0" dirty="0"/>
              <a:t> Syndrome Scale (NDSS-T)</a:t>
            </a:r>
            <a:endParaRPr lang="en-US" sz="2400" b="1" dirty="0"/>
          </a:p>
        </c:rich>
      </c:tx>
      <c:layout>
        <c:manualLayout>
          <c:xMode val="edge"/>
          <c:yMode val="edge"/>
          <c:x val="0.19759397605059109"/>
          <c:y val="2.9949130014960051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Sheet1!$E$3</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Sheet1!$F$6:$G$6</c:f>
                <c:numCache>
                  <c:formatCode>General</c:formatCode>
                  <c:ptCount val="2"/>
                  <c:pt idx="0">
                    <c:v>1.6</c:v>
                  </c:pt>
                  <c:pt idx="1">
                    <c:v>0.9</c:v>
                  </c:pt>
                </c:numCache>
              </c:numRef>
            </c:plus>
            <c:minus>
              <c:numRef>
                <c:f>Sheet1!$F$6:$G$6</c:f>
                <c:numCache>
                  <c:formatCode>General</c:formatCode>
                  <c:ptCount val="2"/>
                  <c:pt idx="0">
                    <c:v>1.6</c:v>
                  </c:pt>
                  <c:pt idx="1">
                    <c:v>0.9</c:v>
                  </c:pt>
                </c:numCache>
              </c:numRef>
            </c:minus>
            <c:spPr>
              <a:noFill/>
              <a:ln w="9525" cap="flat" cmpd="sng" algn="ctr">
                <a:solidFill>
                  <a:schemeClr val="tx1">
                    <a:lumMod val="65000"/>
                    <a:lumOff val="35000"/>
                  </a:schemeClr>
                </a:solidFill>
                <a:round/>
              </a:ln>
              <a:effectLst/>
            </c:spPr>
          </c:errBars>
          <c:cat>
            <c:strRef>
              <c:f>Sheet1!$F$2:$G$2</c:f>
              <c:strCache>
                <c:ptCount val="2"/>
                <c:pt idx="0">
                  <c:v>Daily</c:v>
                </c:pt>
                <c:pt idx="1">
                  <c:v>Intermittent</c:v>
                </c:pt>
              </c:strCache>
            </c:strRef>
          </c:cat>
          <c:val>
            <c:numRef>
              <c:f>Sheet1!$F$3:$G$3</c:f>
              <c:numCache>
                <c:formatCode>General</c:formatCode>
                <c:ptCount val="2"/>
                <c:pt idx="0">
                  <c:v>45.42</c:v>
                </c:pt>
                <c:pt idx="1">
                  <c:v>32.57</c:v>
                </c:pt>
              </c:numCache>
            </c:numRef>
          </c:val>
          <c:smooth val="0"/>
          <c:extLst>
            <c:ext xmlns:c16="http://schemas.microsoft.com/office/drawing/2014/chart" uri="{C3380CC4-5D6E-409C-BE32-E72D297353CC}">
              <c16:uniqueId val="{00000000-FE09-4DB5-A841-F5C1C419DA19}"/>
            </c:ext>
          </c:extLst>
        </c:ser>
        <c:ser>
          <c:idx val="1"/>
          <c:order val="1"/>
          <c:tx>
            <c:strRef>
              <c:f>Sheet1!$E$4</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Sheet1!$F$7:$G$7</c:f>
                <c:numCache>
                  <c:formatCode>General</c:formatCode>
                  <c:ptCount val="2"/>
                  <c:pt idx="0">
                    <c:v>1.1000000000000001</c:v>
                  </c:pt>
                  <c:pt idx="1">
                    <c:v>0.5</c:v>
                  </c:pt>
                </c:numCache>
              </c:numRef>
            </c:plus>
            <c:minus>
              <c:numRef>
                <c:f>Sheet1!$F$7:$G$7</c:f>
                <c:numCache>
                  <c:formatCode>General</c:formatCode>
                  <c:ptCount val="2"/>
                  <c:pt idx="0">
                    <c:v>1.1000000000000001</c:v>
                  </c:pt>
                  <c:pt idx="1">
                    <c:v>0.5</c:v>
                  </c:pt>
                </c:numCache>
              </c:numRef>
            </c:minus>
            <c:spPr>
              <a:noFill/>
              <a:ln w="9525" cap="flat" cmpd="sng" algn="ctr">
                <a:solidFill>
                  <a:schemeClr val="tx1">
                    <a:lumMod val="65000"/>
                    <a:lumOff val="35000"/>
                  </a:schemeClr>
                </a:solidFill>
                <a:round/>
              </a:ln>
              <a:effectLst/>
            </c:spPr>
          </c:errBars>
          <c:cat>
            <c:strRef>
              <c:f>Sheet1!$F$2:$G$2</c:f>
              <c:strCache>
                <c:ptCount val="2"/>
                <c:pt idx="0">
                  <c:v>Daily</c:v>
                </c:pt>
                <c:pt idx="1">
                  <c:v>Intermittent</c:v>
                </c:pt>
              </c:strCache>
            </c:strRef>
          </c:cat>
          <c:val>
            <c:numRef>
              <c:f>Sheet1!$F$4:$G$4</c:f>
              <c:numCache>
                <c:formatCode>General</c:formatCode>
                <c:ptCount val="2"/>
                <c:pt idx="0">
                  <c:v>49.34</c:v>
                </c:pt>
                <c:pt idx="1">
                  <c:v>29.65</c:v>
                </c:pt>
              </c:numCache>
            </c:numRef>
          </c:val>
          <c:smooth val="0"/>
          <c:extLst>
            <c:ext xmlns:c16="http://schemas.microsoft.com/office/drawing/2014/chart" uri="{C3380CC4-5D6E-409C-BE32-E72D297353CC}">
              <c16:uniqueId val="{00000001-FE09-4DB5-A841-F5C1C419DA19}"/>
            </c:ext>
          </c:extLst>
        </c:ser>
        <c:dLbls>
          <c:showLegendKey val="0"/>
          <c:showVal val="0"/>
          <c:showCatName val="0"/>
          <c:showSerName val="0"/>
          <c:showPercent val="0"/>
          <c:showBubbleSize val="0"/>
        </c:dLbls>
        <c:marker val="1"/>
        <c:smooth val="0"/>
        <c:axId val="350674688"/>
        <c:axId val="350672728"/>
      </c:lineChart>
      <c:catAx>
        <c:axId val="35067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2728"/>
        <c:crosses val="autoZero"/>
        <c:auto val="1"/>
        <c:lblAlgn val="ctr"/>
        <c:lblOffset val="100"/>
        <c:noMultiLvlLbl val="0"/>
      </c:catAx>
      <c:valAx>
        <c:axId val="350672728"/>
        <c:scaling>
          <c:orientation val="minMax"/>
          <c:min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4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2400" b="1" dirty="0"/>
              <a:t>Hooked</a:t>
            </a:r>
            <a:r>
              <a:rPr lang="en-US" sz="2400" b="1" baseline="0" dirty="0"/>
              <a:t> on Nicotine Checklist (HONC)</a:t>
            </a:r>
            <a:endParaRPr lang="en-US" sz="2400" b="1" dirty="0"/>
          </a:p>
        </c:rich>
      </c:tx>
      <c:layout>
        <c:manualLayout>
          <c:xMode val="edge"/>
          <c:yMode val="edge"/>
          <c:x val="0.26655184207954657"/>
          <c:y val="1.842638658559056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Sheet1!$B$6:$C$6</c:f>
                <c:numCache>
                  <c:formatCode>General</c:formatCode>
                  <c:ptCount val="2"/>
                  <c:pt idx="0">
                    <c:v>0.03</c:v>
                  </c:pt>
                  <c:pt idx="1">
                    <c:v>0.03</c:v>
                  </c:pt>
                </c:numCache>
              </c:numRef>
            </c:plus>
            <c:minus>
              <c:numRef>
                <c:f>Sheet1!$B$6:$C$6</c:f>
                <c:numCache>
                  <c:formatCode>General</c:formatCode>
                  <c:ptCount val="2"/>
                  <c:pt idx="0">
                    <c:v>0.03</c:v>
                  </c:pt>
                  <c:pt idx="1">
                    <c:v>0.03</c:v>
                  </c:pt>
                </c:numCache>
              </c:numRef>
            </c:minus>
            <c:spPr>
              <a:noFill/>
              <a:ln w="9525" cap="flat" cmpd="sng" algn="ctr">
                <a:solidFill>
                  <a:schemeClr val="tx1">
                    <a:lumMod val="65000"/>
                    <a:lumOff val="35000"/>
                  </a:schemeClr>
                </a:solidFill>
                <a:round/>
              </a:ln>
              <a:effectLst/>
            </c:spPr>
          </c:errBars>
          <c:cat>
            <c:strRef>
              <c:f>Sheet1!$B$2:$C$2</c:f>
              <c:strCache>
                <c:ptCount val="2"/>
                <c:pt idx="0">
                  <c:v>Daily</c:v>
                </c:pt>
                <c:pt idx="1">
                  <c:v>Intermittent</c:v>
                </c:pt>
              </c:strCache>
            </c:strRef>
          </c:cat>
          <c:val>
            <c:numRef>
              <c:f>Sheet1!$B$3:$C$3</c:f>
              <c:numCache>
                <c:formatCode>0.00</c:formatCode>
                <c:ptCount val="2"/>
                <c:pt idx="0" formatCode="General">
                  <c:v>0.69</c:v>
                </c:pt>
                <c:pt idx="1">
                  <c:v>0.5</c:v>
                </c:pt>
              </c:numCache>
            </c:numRef>
          </c:val>
          <c:smooth val="0"/>
          <c:extLst>
            <c:ext xmlns:c16="http://schemas.microsoft.com/office/drawing/2014/chart" uri="{C3380CC4-5D6E-409C-BE32-E72D297353CC}">
              <c16:uniqueId val="{00000000-622B-41F3-95CD-39DE30E48DB6}"/>
            </c:ext>
          </c:extLst>
        </c:ser>
        <c:ser>
          <c:idx val="1"/>
          <c:order val="1"/>
          <c:tx>
            <c:strRef>
              <c:f>Sheet1!$A$4</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Sheet1!$B$7:$C$7</c:f>
                <c:numCache>
                  <c:formatCode>General</c:formatCode>
                  <c:ptCount val="2"/>
                  <c:pt idx="0">
                    <c:v>0.02</c:v>
                  </c:pt>
                  <c:pt idx="1">
                    <c:v>0.02</c:v>
                  </c:pt>
                </c:numCache>
              </c:numRef>
            </c:plus>
            <c:minus>
              <c:numRef>
                <c:f>Sheet1!$B$7:$C$7</c:f>
                <c:numCache>
                  <c:formatCode>General</c:formatCode>
                  <c:ptCount val="2"/>
                  <c:pt idx="0">
                    <c:v>0.02</c:v>
                  </c:pt>
                  <c:pt idx="1">
                    <c:v>0.02</c:v>
                  </c:pt>
                </c:numCache>
              </c:numRef>
            </c:minus>
            <c:spPr>
              <a:noFill/>
              <a:ln w="9525" cap="flat" cmpd="sng" algn="ctr">
                <a:solidFill>
                  <a:schemeClr val="tx1">
                    <a:lumMod val="65000"/>
                    <a:lumOff val="35000"/>
                  </a:schemeClr>
                </a:solidFill>
                <a:round/>
              </a:ln>
              <a:effectLst/>
            </c:spPr>
          </c:errBars>
          <c:cat>
            <c:strRef>
              <c:f>Sheet1!$B$2:$C$2</c:f>
              <c:strCache>
                <c:ptCount val="2"/>
                <c:pt idx="0">
                  <c:v>Daily</c:v>
                </c:pt>
                <c:pt idx="1">
                  <c:v>Intermittent</c:v>
                </c:pt>
              </c:strCache>
            </c:strRef>
          </c:cat>
          <c:val>
            <c:numRef>
              <c:f>Sheet1!$B$4:$C$4</c:f>
              <c:numCache>
                <c:formatCode>General</c:formatCode>
                <c:ptCount val="2"/>
                <c:pt idx="0">
                  <c:v>0.76</c:v>
                </c:pt>
                <c:pt idx="1">
                  <c:v>0.45</c:v>
                </c:pt>
              </c:numCache>
            </c:numRef>
          </c:val>
          <c:smooth val="0"/>
          <c:extLst>
            <c:ext xmlns:c16="http://schemas.microsoft.com/office/drawing/2014/chart" uri="{C3380CC4-5D6E-409C-BE32-E72D297353CC}">
              <c16:uniqueId val="{00000001-622B-41F3-95CD-39DE30E48DB6}"/>
            </c:ext>
          </c:extLst>
        </c:ser>
        <c:dLbls>
          <c:showLegendKey val="0"/>
          <c:showVal val="0"/>
          <c:showCatName val="0"/>
          <c:showSerName val="0"/>
          <c:showPercent val="0"/>
          <c:showBubbleSize val="0"/>
        </c:dLbls>
        <c:marker val="1"/>
        <c:smooth val="0"/>
        <c:axId val="350674296"/>
        <c:axId val="350673512"/>
      </c:lineChart>
      <c:catAx>
        <c:axId val="35067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3512"/>
        <c:crosses val="autoZero"/>
        <c:auto val="1"/>
        <c:lblAlgn val="ctr"/>
        <c:lblOffset val="100"/>
        <c:noMultiLvlLbl val="0"/>
      </c:catAx>
      <c:valAx>
        <c:axId val="3506735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4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Time to First Cigarette (log transformed)</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Sheet1!$E$19</c:f>
              <c:strCache>
                <c:ptCount val="1"/>
                <c:pt idx="0">
                  <c:v>African American</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layout>
                <c:manualLayout>
                  <c:x val="4.622496288126339E-3"/>
                  <c:y val="2.1739130434782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2B-4465-AFDA-6D9C31EA3E4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Sheet1!$F$22:$G$22</c:f>
                <c:numCache>
                  <c:formatCode>General</c:formatCode>
                  <c:ptCount val="2"/>
                  <c:pt idx="0">
                    <c:v>0.14000000000000001</c:v>
                  </c:pt>
                  <c:pt idx="1">
                    <c:v>0.16</c:v>
                  </c:pt>
                </c:numCache>
              </c:numRef>
            </c:plus>
            <c:minus>
              <c:numRef>
                <c:f>Sheet1!$F$22:$G$22</c:f>
                <c:numCache>
                  <c:formatCode>General</c:formatCode>
                  <c:ptCount val="2"/>
                  <c:pt idx="0">
                    <c:v>0.14000000000000001</c:v>
                  </c:pt>
                  <c:pt idx="1">
                    <c:v>0.16</c:v>
                  </c:pt>
                </c:numCache>
              </c:numRef>
            </c:minus>
            <c:spPr>
              <a:noFill/>
              <a:ln w="9525" cap="flat" cmpd="sng" algn="ctr">
                <a:solidFill>
                  <a:schemeClr val="tx1">
                    <a:lumMod val="65000"/>
                    <a:lumOff val="35000"/>
                  </a:schemeClr>
                </a:solidFill>
                <a:round/>
              </a:ln>
              <a:effectLst/>
            </c:spPr>
          </c:errBars>
          <c:cat>
            <c:strRef>
              <c:f>Sheet1!$F$18:$G$18</c:f>
              <c:strCache>
                <c:ptCount val="2"/>
                <c:pt idx="0">
                  <c:v>Daily</c:v>
                </c:pt>
                <c:pt idx="1">
                  <c:v>Intermittent</c:v>
                </c:pt>
              </c:strCache>
            </c:strRef>
          </c:cat>
          <c:val>
            <c:numRef>
              <c:f>Sheet1!$F$19:$G$19</c:f>
              <c:numCache>
                <c:formatCode>General</c:formatCode>
                <c:ptCount val="2"/>
                <c:pt idx="0">
                  <c:v>2.2599999999999998</c:v>
                </c:pt>
                <c:pt idx="1">
                  <c:v>3.88</c:v>
                </c:pt>
              </c:numCache>
            </c:numRef>
          </c:val>
          <c:smooth val="0"/>
          <c:extLst>
            <c:ext xmlns:c16="http://schemas.microsoft.com/office/drawing/2014/chart" uri="{C3380CC4-5D6E-409C-BE32-E72D297353CC}">
              <c16:uniqueId val="{00000001-072B-4465-AFDA-6D9C31EA3E42}"/>
            </c:ext>
          </c:extLst>
        </c:ser>
        <c:ser>
          <c:idx val="1"/>
          <c:order val="1"/>
          <c:tx>
            <c:strRef>
              <c:f>Sheet1!$E$20</c:f>
              <c:strCache>
                <c:ptCount val="1"/>
                <c:pt idx="0">
                  <c:v>Caucasian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42681055126635E-2"/>
                  <c:y val="-6.7632850241545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2B-4465-AFDA-6D9C31EA3E4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Sheet1!$F$23:$G$23</c:f>
                <c:numCache>
                  <c:formatCode>General</c:formatCode>
                  <c:ptCount val="2"/>
                  <c:pt idx="0">
                    <c:v>0.11</c:v>
                  </c:pt>
                  <c:pt idx="1">
                    <c:v>0.09</c:v>
                  </c:pt>
                </c:numCache>
              </c:numRef>
            </c:plus>
            <c:minus>
              <c:numRef>
                <c:f>Sheet1!$F$23:$G$23</c:f>
                <c:numCache>
                  <c:formatCode>General</c:formatCode>
                  <c:ptCount val="2"/>
                  <c:pt idx="0">
                    <c:v>0.11</c:v>
                  </c:pt>
                  <c:pt idx="1">
                    <c:v>0.09</c:v>
                  </c:pt>
                </c:numCache>
              </c:numRef>
            </c:minus>
            <c:spPr>
              <a:noFill/>
              <a:ln w="9525" cap="flat" cmpd="sng" algn="ctr">
                <a:solidFill>
                  <a:schemeClr val="tx1">
                    <a:lumMod val="65000"/>
                    <a:lumOff val="35000"/>
                  </a:schemeClr>
                </a:solidFill>
                <a:round/>
              </a:ln>
              <a:effectLst/>
            </c:spPr>
          </c:errBars>
          <c:cat>
            <c:strRef>
              <c:f>Sheet1!$F$18:$G$18</c:f>
              <c:strCache>
                <c:ptCount val="2"/>
                <c:pt idx="0">
                  <c:v>Daily</c:v>
                </c:pt>
                <c:pt idx="1">
                  <c:v>Intermittent</c:v>
                </c:pt>
              </c:strCache>
            </c:strRef>
          </c:cat>
          <c:val>
            <c:numRef>
              <c:f>Sheet1!$F$20:$G$20</c:f>
              <c:numCache>
                <c:formatCode>General</c:formatCode>
                <c:ptCount val="2"/>
                <c:pt idx="0">
                  <c:v>2.3199999999999998</c:v>
                </c:pt>
                <c:pt idx="1">
                  <c:v>5.1100000000000003</c:v>
                </c:pt>
              </c:numCache>
            </c:numRef>
          </c:val>
          <c:smooth val="0"/>
          <c:extLst>
            <c:ext xmlns:c16="http://schemas.microsoft.com/office/drawing/2014/chart" uri="{C3380CC4-5D6E-409C-BE32-E72D297353CC}">
              <c16:uniqueId val="{00000003-072B-4465-AFDA-6D9C31EA3E42}"/>
            </c:ext>
          </c:extLst>
        </c:ser>
        <c:dLbls>
          <c:showLegendKey val="0"/>
          <c:showVal val="0"/>
          <c:showCatName val="0"/>
          <c:showSerName val="0"/>
          <c:showPercent val="0"/>
          <c:showBubbleSize val="0"/>
        </c:dLbls>
        <c:marker val="1"/>
        <c:smooth val="0"/>
        <c:axId val="350670376"/>
        <c:axId val="350671944"/>
      </c:lineChart>
      <c:catAx>
        <c:axId val="350670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1944"/>
        <c:crosses val="autoZero"/>
        <c:auto val="1"/>
        <c:lblAlgn val="ctr"/>
        <c:lblOffset val="100"/>
        <c:noMultiLvlLbl val="0"/>
      </c:catAx>
      <c:valAx>
        <c:axId val="350671944"/>
        <c:scaling>
          <c:orientation val="minMax"/>
          <c:max val="5.5"/>
          <c:min val="0"/>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50670376"/>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746BD-1168-477E-9629-715FA79C09D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B94E-8D4C-45A4-88DF-1E109BA836F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31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746BD-1168-477E-9629-715FA79C09D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87525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746BD-1168-477E-9629-715FA79C09D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B94E-8D4C-45A4-88DF-1E109BA836F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39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746BD-1168-477E-9629-715FA79C09D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298799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746BD-1168-477E-9629-715FA79C09D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B94E-8D4C-45A4-88DF-1E109BA836F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3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746BD-1168-477E-9629-715FA79C09D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359468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746BD-1168-477E-9629-715FA79C09DE}"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145111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746BD-1168-477E-9629-715FA79C09DE}"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229124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746BD-1168-477E-9629-715FA79C09DE}"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6914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746BD-1168-477E-9629-715FA79C09D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B94E-8D4C-45A4-88DF-1E109BA836FA}" type="slidenum">
              <a:rPr lang="en-US" smtClean="0"/>
              <a:t>‹#›</a:t>
            </a:fld>
            <a:endParaRPr lang="en-US"/>
          </a:p>
        </p:txBody>
      </p:sp>
    </p:spTree>
    <p:extLst>
      <p:ext uri="{BB962C8B-B14F-4D97-AF65-F5344CB8AC3E}">
        <p14:creationId xmlns:p14="http://schemas.microsoft.com/office/powerpoint/2010/main" val="85216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746BD-1168-477E-9629-715FA79C09D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B94E-8D4C-45A4-88DF-1E109BA836F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95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746BD-1168-477E-9629-715FA79C09DE}" type="datetimeFigureOut">
              <a:rPr lang="en-US" smtClean="0"/>
              <a:t>1/31/2017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2D7B94E-8D4C-45A4-88DF-1E109BA836F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945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Tobacco dependence: A race by smoker type interaction</a:t>
            </a:r>
          </a:p>
        </p:txBody>
      </p:sp>
      <p:sp>
        <p:nvSpPr>
          <p:cNvPr id="5" name="Subtitle 4"/>
          <p:cNvSpPr>
            <a:spLocks noGrp="1"/>
          </p:cNvSpPr>
          <p:nvPr>
            <p:ph type="subTitle" idx="1"/>
          </p:nvPr>
        </p:nvSpPr>
        <p:spPr/>
        <p:txBody>
          <a:bodyPr/>
          <a:lstStyle/>
          <a:p>
            <a:r>
              <a:rPr lang="en-US" dirty="0"/>
              <a:t>Jessica Cheng, Dept. of Epidemiology</a:t>
            </a:r>
          </a:p>
          <a:p>
            <a:r>
              <a:rPr lang="en-US" dirty="0"/>
              <a:t>Saul Shiffman, Dept. of Psychology</a:t>
            </a:r>
          </a:p>
          <a:p>
            <a:endParaRPr lang="en-US" dirty="0"/>
          </a:p>
        </p:txBody>
      </p:sp>
    </p:spTree>
    <p:extLst>
      <p:ext uri="{BB962C8B-B14F-4D97-AF65-F5344CB8AC3E}">
        <p14:creationId xmlns:p14="http://schemas.microsoft.com/office/powerpoint/2010/main" val="1623386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20492916"/>
              </p:ext>
            </p:extLst>
          </p:nvPr>
        </p:nvGraphicFramePr>
        <p:xfrm>
          <a:off x="915811" y="383823"/>
          <a:ext cx="10394244" cy="55126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7175" y="5896504"/>
            <a:ext cx="11458575" cy="830997"/>
          </a:xfrm>
          <a:prstGeom prst="rect">
            <a:avLst/>
          </a:prstGeom>
          <a:noFill/>
        </p:spPr>
        <p:txBody>
          <a:bodyPr wrap="square" rtlCol="0">
            <a:spAutoFit/>
          </a:bodyPr>
          <a:lstStyle/>
          <a:p>
            <a:r>
              <a:rPr lang="en-US" sz="1600" dirty="0">
                <a:latin typeface="Calibri" panose="020F0502020204030204" pitchFamily="34" charset="0"/>
              </a:rPr>
              <a:t>Plotted raw means and standard errors for the NDSS_T. Interaction is significant before (p=0.0020) and after (p=0.0223) adding CPD to the model meaning that African American daily smokers appear less dependent that Caucasian daily smokers but African American intermittent smokers appear more dependent than Caucasian intermittent smokers. </a:t>
            </a:r>
          </a:p>
        </p:txBody>
      </p:sp>
    </p:spTree>
    <p:extLst>
      <p:ext uri="{BB962C8B-B14F-4D97-AF65-F5344CB8AC3E}">
        <p14:creationId xmlns:p14="http://schemas.microsoft.com/office/powerpoint/2010/main" val="387247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743008953"/>
              </p:ext>
            </p:extLst>
          </p:nvPr>
        </p:nvGraphicFramePr>
        <p:xfrm>
          <a:off x="802386" y="204079"/>
          <a:ext cx="10396728" cy="55138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4313" y="5789348"/>
            <a:ext cx="11572875" cy="1077218"/>
          </a:xfrm>
          <a:prstGeom prst="rect">
            <a:avLst/>
          </a:prstGeom>
          <a:noFill/>
        </p:spPr>
        <p:txBody>
          <a:bodyPr wrap="square" rtlCol="0">
            <a:spAutoFit/>
          </a:bodyPr>
          <a:lstStyle/>
          <a:p>
            <a:r>
              <a:rPr lang="en-US" sz="1600" dirty="0">
                <a:latin typeface="Calibri" panose="020F0502020204030204" pitchFamily="34" charset="0"/>
              </a:rPr>
              <a:t>Plotted raw means and standard errors for the HONC.  Possible scores range from 0 to 1.  Interaction is significant (p=0.02) before adding CPD to the model but not after (p=0.21) adding CPD meaning that the difference between African American and Caucasian smokers changes when smoker type is considered but when cigarettes per day is added into the regressions, any differences between African American and Caucasians remains the same despite smoker type.  </a:t>
            </a:r>
          </a:p>
        </p:txBody>
      </p:sp>
    </p:spTree>
    <p:extLst>
      <p:ext uri="{BB962C8B-B14F-4D97-AF65-F5344CB8AC3E}">
        <p14:creationId xmlns:p14="http://schemas.microsoft.com/office/powerpoint/2010/main" val="103411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781674"/>
            <a:ext cx="11558588" cy="1107996"/>
          </a:xfrm>
          <a:prstGeom prst="rect">
            <a:avLst/>
          </a:prstGeom>
          <a:noFill/>
        </p:spPr>
        <p:txBody>
          <a:bodyPr wrap="square" rtlCol="0">
            <a:spAutoFit/>
          </a:bodyPr>
          <a:lstStyle/>
          <a:p>
            <a:r>
              <a:rPr lang="en-US" sz="1600" dirty="0">
                <a:latin typeface="Calibri" panose="020F0502020204030204" pitchFamily="34" charset="0"/>
              </a:rPr>
              <a:t>Plotted raw means and standard errors for time to first cigarette expressed log transformed.  Smaller values indicate greater dependence.  Interaction is significant before (p=0.0003) and after (0.0069) adding CPD to the model meaning that the difference in dependence between African American and Caucasian daily smokers is much less than the difference between African American and Caucasian intermittent smokers.  </a:t>
            </a:r>
          </a:p>
        </p:txBody>
      </p:sp>
      <p:graphicFrame>
        <p:nvGraphicFramePr>
          <p:cNvPr id="4" name="Chart 3"/>
          <p:cNvGraphicFramePr>
            <a:graphicFrameLocks/>
          </p:cNvGraphicFramePr>
          <p:nvPr>
            <p:extLst>
              <p:ext uri="{D42A27DB-BD31-4B8C-83A1-F6EECF244321}">
                <p14:modId xmlns:p14="http://schemas.microsoft.com/office/powerpoint/2010/main" val="1907706753"/>
              </p:ext>
            </p:extLst>
          </p:nvPr>
        </p:nvGraphicFramePr>
        <p:xfrm>
          <a:off x="914305" y="282130"/>
          <a:ext cx="10396728" cy="55138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5498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Conclusions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altLang="en-US" sz="2400" dirty="0">
                <a:latin typeface="Calibri" panose="020F0502020204030204" pitchFamily="34" charset="0"/>
              </a:rPr>
              <a:t>There appears to be a significant interaction between race and smoker type when it comes to various measures of dependence where African American smokers are more dependent than Caucasian smokers when looking at intermittent smokers but less dependent when daily smokers. </a:t>
            </a:r>
          </a:p>
          <a:p>
            <a:pPr>
              <a:buFont typeface="Arial" panose="020B0604020202020204" pitchFamily="34" charset="0"/>
              <a:buChar char="•"/>
            </a:pPr>
            <a:r>
              <a:rPr lang="en-US" altLang="en-US" sz="2400" dirty="0">
                <a:latin typeface="Calibri" panose="020F0502020204030204" pitchFamily="34" charset="0"/>
              </a:rPr>
              <a:t>However, cigarettes per day also shows such an interaction, and this accounts for the effects on </a:t>
            </a:r>
            <a:r>
              <a:rPr lang="en-US" altLang="en-US" sz="2400" i="1" dirty="0">
                <a:latin typeface="Calibri" panose="020F0502020204030204" pitchFamily="34" charset="0"/>
              </a:rPr>
              <a:t>some</a:t>
            </a:r>
            <a:r>
              <a:rPr lang="en-US" altLang="en-US" sz="2400" dirty="0">
                <a:latin typeface="Calibri" panose="020F0502020204030204" pitchFamily="34" charset="0"/>
              </a:rPr>
              <a:t> measures of dependence. </a:t>
            </a:r>
          </a:p>
          <a:p>
            <a:pPr>
              <a:buFont typeface="Arial" panose="020B0604020202020204" pitchFamily="34" charset="0"/>
              <a:buChar char="•"/>
            </a:pPr>
            <a:r>
              <a:rPr lang="en-US" altLang="en-US" sz="2400" dirty="0">
                <a:latin typeface="Calibri" panose="020F0502020204030204" pitchFamily="34" charset="0"/>
              </a:rPr>
              <a:t>Two composite scales assessing dependence experience–WISDM Primary Dependence, and NDSS-T– and the time to first cigarette item continued to show an interaction between race and smoker type even after controlling for cigarettes per day. </a:t>
            </a:r>
          </a:p>
        </p:txBody>
      </p:sp>
    </p:spTree>
    <p:extLst>
      <p:ext uri="{BB962C8B-B14F-4D97-AF65-F5344CB8AC3E}">
        <p14:creationId xmlns:p14="http://schemas.microsoft.com/office/powerpoint/2010/main" val="49997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Conclusions</a:t>
            </a:r>
            <a:r>
              <a:rPr lang="en-US" sz="2800" dirty="0">
                <a:latin typeface="Calibri" panose="020F0502020204030204" pitchFamily="34" charset="0"/>
              </a:rPr>
              <a:t> (continued)</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latin typeface="Calibri" panose="020F0502020204030204" pitchFamily="34" charset="0"/>
              </a:rPr>
              <a:t>Understanding the nature of dependence is critical to the prevention and treatment of dependence. </a:t>
            </a:r>
          </a:p>
          <a:p>
            <a:pPr>
              <a:buFont typeface="Arial" panose="020B0604020202020204" pitchFamily="34" charset="0"/>
              <a:buChar char="•"/>
            </a:pPr>
            <a:r>
              <a:rPr lang="en-US" altLang="en-US" sz="2000" dirty="0">
                <a:latin typeface="Calibri" panose="020F0502020204030204" pitchFamily="34" charset="0"/>
              </a:rPr>
              <a:t>More research is needed to understand why African American ITS consume more cigarettes per day than their Caucasian counterparts, and why African American ITS seem to be more dependent even at similar levels of cigarette consumption.  </a:t>
            </a:r>
          </a:p>
          <a:p>
            <a:pPr>
              <a:buFont typeface="Arial" panose="020B0604020202020204" pitchFamily="34" charset="0"/>
              <a:buChar char="•"/>
            </a:pPr>
            <a:r>
              <a:rPr lang="en-US" altLang="en-US" sz="2000" dirty="0">
                <a:latin typeface="Calibri" panose="020F0502020204030204" pitchFamily="34" charset="0"/>
              </a:rPr>
              <a:t>Until this research is done, short term solutions may be to try to reduce cigarette consumption by teaching smokers to limit/ration their smoking or creating tougher laws or workplace rules that reduce the number of opportunities that smokers have to smoke cigarettes. </a:t>
            </a:r>
          </a:p>
          <a:p>
            <a:pPr>
              <a:buFont typeface="Arial" panose="020B0604020202020204" pitchFamily="34" charset="0"/>
              <a:buChar char="•"/>
            </a:pPr>
            <a:r>
              <a:rPr lang="en-US" altLang="en-US" sz="2000" dirty="0">
                <a:latin typeface="Calibri" panose="020F0502020204030204" pitchFamily="34" charset="0"/>
              </a:rPr>
              <a:t>One lesson that public health officials and treatment specialists may learn from this is that even if their African American patients are smoking fewer cigarettes than their Caucasian patients, that does not mean they are less dependent or require less attention or help. </a:t>
            </a:r>
          </a:p>
          <a:p>
            <a:pPr marL="0" indent="0">
              <a:buNone/>
            </a:pPr>
            <a:endParaRPr lang="en-US" dirty="0">
              <a:latin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endParaRPr>
          </a:p>
        </p:txBody>
      </p:sp>
    </p:spTree>
    <p:extLst>
      <p:ext uri="{BB962C8B-B14F-4D97-AF65-F5344CB8AC3E}">
        <p14:creationId xmlns:p14="http://schemas.microsoft.com/office/powerpoint/2010/main" val="404618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Funding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latin typeface="Calibri" panose="020F0502020204030204" pitchFamily="34" charset="0"/>
              </a:rPr>
              <a:t>This work was supported by grant R01-DA020742 (Shiffman) from the National Institutes of Health, National Institute on Drug Abuse. </a:t>
            </a:r>
            <a:endParaRPr lang="en-US" altLang="en-US" sz="4200" dirty="0">
              <a:solidFill>
                <a:srgbClr val="FF9900"/>
              </a:solidFill>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409220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Lessons </a:t>
            </a:r>
            <a:r>
              <a:rPr lang="en-US" dirty="0">
                <a:latin typeface="Calibri" panose="020F0502020204030204" pitchFamily="34" charset="0"/>
                <a:cs typeface="Arial" panose="020B0604020202020204" pitchFamily="34" charset="0"/>
              </a:rPr>
              <a:t>learned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latin typeface="Calibri" panose="020F0502020204030204" pitchFamily="34" charset="0"/>
              </a:rPr>
              <a:t>Even cleaned datasets need careful manipulation</a:t>
            </a:r>
          </a:p>
          <a:p>
            <a:pPr lvl="1">
              <a:buFont typeface="Arial" panose="020B0604020202020204" pitchFamily="34" charset="0"/>
              <a:buChar char="•"/>
            </a:pPr>
            <a:r>
              <a:rPr lang="en-US" dirty="0">
                <a:latin typeface="Calibri" panose="020F0502020204030204" pitchFamily="34" charset="0"/>
              </a:rPr>
              <a:t>E.g. I changed the coding of African American from those indicating African American race plus any other race to those indicating African American race and no other race</a:t>
            </a:r>
          </a:p>
          <a:p>
            <a:pPr>
              <a:buFont typeface="Arial" panose="020B0604020202020204" pitchFamily="34" charset="0"/>
              <a:buChar char="•"/>
            </a:pPr>
            <a:r>
              <a:rPr lang="en-US" dirty="0">
                <a:latin typeface="Calibri" panose="020F0502020204030204" pitchFamily="34" charset="0"/>
              </a:rPr>
              <a:t>It’s important to check that all the variables you need are in a given dataset.  I didn’t do this and then had to combine datasets later</a:t>
            </a:r>
          </a:p>
          <a:p>
            <a:pPr>
              <a:buFont typeface="Arial" panose="020B0604020202020204" pitchFamily="34" charset="0"/>
              <a:buChar char="•"/>
            </a:pPr>
            <a:r>
              <a:rPr lang="en-US" dirty="0">
                <a:latin typeface="Calibri" panose="020F0502020204030204" pitchFamily="34" charset="0"/>
              </a:rPr>
              <a:t>Adding one extra variable to a regression can drastically change interpretation of results</a:t>
            </a:r>
          </a:p>
        </p:txBody>
      </p:sp>
    </p:spTree>
    <p:extLst>
      <p:ext uri="{BB962C8B-B14F-4D97-AF65-F5344CB8AC3E}">
        <p14:creationId xmlns:p14="http://schemas.microsoft.com/office/powerpoint/2010/main" val="37661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Background</a:t>
            </a:r>
          </a:p>
        </p:txBody>
      </p:sp>
      <p:sp>
        <p:nvSpPr>
          <p:cNvPr id="5" name="Rectangle 26"/>
          <p:cNvSpPr>
            <a:spLocks noGrp="1" noChangeArrowheads="1"/>
          </p:cNvSpPr>
          <p:nvPr>
            <p:ph idx="1"/>
          </p:nvPr>
        </p:nvSpPr>
        <p:spPr bwMode="auto">
          <a:xfrm>
            <a:off x="838200" y="1825625"/>
            <a:ext cx="10515600" cy="4460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Font typeface="Arial" panose="020B0604020202020204" pitchFamily="34" charset="0"/>
              <a:buChar char="•"/>
              <a:defRPr sz="16800">
                <a:solidFill>
                  <a:schemeClr val="tx1"/>
                </a:solidFill>
                <a:latin typeface="Calibri" panose="020F0502020204030204" pitchFamily="34" charset="0"/>
                <a:ea typeface="ＭＳ Ｐゴシック" panose="020B0600070205080204" pitchFamily="34" charset="-128"/>
              </a:defRPr>
            </a:lvl1pPr>
            <a:lvl2pPr marL="742950" indent="-285750" defTabSz="3762375">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2pPr>
            <a:lvl3pPr marL="1143000" indent="-228600" defTabSz="3762375">
              <a:spcBef>
                <a:spcPct val="20000"/>
              </a:spcBef>
              <a:buFont typeface="Arial" panose="020B0604020202020204" pitchFamily="34" charset="0"/>
              <a:buChar char="•"/>
              <a:defRPr sz="12600">
                <a:solidFill>
                  <a:schemeClr val="tx1"/>
                </a:solidFill>
                <a:latin typeface="Calibri" panose="020F0502020204030204" pitchFamily="34" charset="0"/>
                <a:ea typeface="ＭＳ Ｐゴシック" panose="020B0600070205080204" pitchFamily="34" charset="-128"/>
              </a:defRPr>
            </a:lvl3pPr>
            <a:lvl4pPr marL="1600200" indent="-228600" defTabSz="3762375">
              <a:spcBef>
                <a:spcPct val="20000"/>
              </a:spcBef>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4pPr>
            <a:lvl5pPr marL="2057400" indent="-228600" defTabSz="3762375">
              <a:spcBef>
                <a:spcPct val="20000"/>
              </a:spcBef>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5pPr>
            <a:lvl6pPr marL="2514600" indent="-228600" defTabSz="3762375" eaLnBrk="0" fontAlgn="base" hangingPunct="0">
              <a:spcBef>
                <a:spcPct val="20000"/>
              </a:spcBef>
              <a:spcAft>
                <a:spcPct val="0"/>
              </a:spcAft>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6pPr>
            <a:lvl7pPr marL="2971800" indent="-228600" defTabSz="3762375" eaLnBrk="0" fontAlgn="base" hangingPunct="0">
              <a:spcBef>
                <a:spcPct val="20000"/>
              </a:spcBef>
              <a:spcAft>
                <a:spcPct val="0"/>
              </a:spcAft>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7pPr>
            <a:lvl8pPr marL="3429000" indent="-228600" defTabSz="3762375" eaLnBrk="0" fontAlgn="base" hangingPunct="0">
              <a:spcBef>
                <a:spcPct val="20000"/>
              </a:spcBef>
              <a:spcAft>
                <a:spcPct val="0"/>
              </a:spcAft>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8pPr>
            <a:lvl9pPr marL="3886200" indent="-228600" defTabSz="3762375" eaLnBrk="0" fontAlgn="base" hangingPunct="0">
              <a:spcBef>
                <a:spcPct val="20000"/>
              </a:spcBef>
              <a:spcAft>
                <a:spcPct val="0"/>
              </a:spcAft>
              <a:buFont typeface="Arial" panose="020B0604020202020204" pitchFamily="34" charset="0"/>
              <a:buChar char="»"/>
              <a:defRPr sz="10500">
                <a:solidFill>
                  <a:schemeClr val="tx1"/>
                </a:solidFill>
                <a:latin typeface="Calibri" panose="020F0502020204030204" pitchFamily="34" charset="0"/>
                <a:ea typeface="ＭＳ Ｐゴシック" panose="020B0600070205080204" pitchFamily="34" charset="-128"/>
              </a:defRPr>
            </a:lvl9pPr>
          </a:lstStyle>
          <a:p>
            <a:pPr>
              <a:spcBef>
                <a:spcPct val="0"/>
              </a:spcBef>
            </a:pPr>
            <a:r>
              <a:rPr lang="en-US" altLang="en-US" sz="2800" dirty="0"/>
              <a:t>Some data suggest that, among daily smokers (DS), African Americans develop dependence at lower levels of cigarette consumption than Caucasians. </a:t>
            </a:r>
          </a:p>
          <a:p>
            <a:pPr>
              <a:spcBef>
                <a:spcPct val="0"/>
              </a:spcBef>
            </a:pPr>
            <a:endParaRPr lang="en-US" altLang="en-US" sz="2800" dirty="0"/>
          </a:p>
          <a:p>
            <a:pPr>
              <a:spcBef>
                <a:spcPct val="0"/>
              </a:spcBef>
            </a:pPr>
            <a:r>
              <a:rPr lang="en-US" altLang="en-US" sz="2800" dirty="0"/>
              <a:t>Additionally, African American smokers are more likely to be intermittent smokers (ITS), who smoke some days but not every day, than are Caucasian smokers. How race and smoker type relate to variations in dependence is unclear.</a:t>
            </a:r>
          </a:p>
          <a:p>
            <a:pPr>
              <a:spcBef>
                <a:spcPct val="0"/>
              </a:spcBef>
            </a:pPr>
            <a:endParaRPr lang="en-US" altLang="en-US" sz="2800" dirty="0"/>
          </a:p>
          <a:p>
            <a:pPr>
              <a:spcBef>
                <a:spcPct val="0"/>
              </a:spcBef>
            </a:pPr>
            <a:r>
              <a:rPr lang="en-US" altLang="en-US" sz="2800" dirty="0"/>
              <a:t>Here we sought to test how race and smoker type relate to variations in dependence.</a:t>
            </a:r>
          </a:p>
        </p:txBody>
      </p:sp>
    </p:spTree>
    <p:extLst>
      <p:ext uri="{BB962C8B-B14F-4D97-AF65-F5344CB8AC3E}">
        <p14:creationId xmlns:p14="http://schemas.microsoft.com/office/powerpoint/2010/main" val="297317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Methods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a:latin typeface="Calibri" panose="020F0502020204030204" pitchFamily="34" charset="0"/>
              </a:rPr>
              <a:t>Participants (N=482) had to have been </a:t>
            </a:r>
          </a:p>
          <a:p>
            <a:pPr lvl="1">
              <a:buFont typeface="Arial" panose="020B0604020202020204" pitchFamily="34" charset="0"/>
              <a:buChar char="•"/>
            </a:pPr>
            <a:r>
              <a:rPr lang="en-US" sz="2800" dirty="0">
                <a:latin typeface="Calibri" panose="020F0502020204030204" pitchFamily="34" charset="0"/>
              </a:rPr>
              <a:t>Smoking for at least 3 years</a:t>
            </a:r>
          </a:p>
          <a:p>
            <a:pPr lvl="1">
              <a:buFont typeface="Arial" panose="020B0604020202020204" pitchFamily="34" charset="0"/>
              <a:buChar char="•"/>
            </a:pPr>
            <a:r>
              <a:rPr lang="en-US" sz="2800" dirty="0">
                <a:latin typeface="Calibri" panose="020F0502020204030204" pitchFamily="34" charset="0"/>
              </a:rPr>
              <a:t>Smoking at their current rate for at least 3 months</a:t>
            </a:r>
          </a:p>
          <a:p>
            <a:pPr lvl="1">
              <a:buFont typeface="Arial" panose="020B0604020202020204" pitchFamily="34" charset="0"/>
              <a:buChar char="•"/>
            </a:pPr>
            <a:r>
              <a:rPr lang="en-US" sz="2800" dirty="0">
                <a:latin typeface="Calibri" panose="020F0502020204030204" pitchFamily="34" charset="0"/>
              </a:rPr>
              <a:t>Aged 21 years or older</a:t>
            </a:r>
          </a:p>
          <a:p>
            <a:pPr>
              <a:buFont typeface="Arial" panose="020B0604020202020204" pitchFamily="34" charset="0"/>
              <a:buChar char="•"/>
            </a:pPr>
            <a:r>
              <a:rPr lang="en-US" sz="3200" dirty="0">
                <a:latin typeface="Calibri" panose="020F0502020204030204" pitchFamily="34" charset="0"/>
              </a:rPr>
              <a:t>Participants were community volunteers from the Pittsburgh area recruited via advertisement </a:t>
            </a:r>
          </a:p>
          <a:p>
            <a:pPr>
              <a:buFont typeface="Arial" panose="020B0604020202020204" pitchFamily="34" charset="0"/>
              <a:buChar char="•"/>
            </a:pPr>
            <a:r>
              <a:rPr lang="en-US" sz="3200" dirty="0">
                <a:latin typeface="Calibri" panose="020F0502020204030204" pitchFamily="34" charset="0"/>
              </a:rPr>
              <a:t>African American smokers were oversampled because of their higher likelihood of being ITS</a:t>
            </a:r>
          </a:p>
        </p:txBody>
      </p:sp>
    </p:spTree>
    <p:extLst>
      <p:ext uri="{BB962C8B-B14F-4D97-AF65-F5344CB8AC3E}">
        <p14:creationId xmlns:p14="http://schemas.microsoft.com/office/powerpoint/2010/main" val="420807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Dependence measures</a:t>
            </a:r>
          </a:p>
        </p:txBody>
      </p:sp>
      <p:sp>
        <p:nvSpPr>
          <p:cNvPr id="3" name="Content Placeholder 2"/>
          <p:cNvSpPr>
            <a:spLocks noGrp="1"/>
          </p:cNvSpPr>
          <p:nvPr>
            <p:ph idx="1"/>
          </p:nvPr>
        </p:nvSpPr>
        <p:spPr>
          <a:xfrm>
            <a:off x="1024128" y="1900238"/>
            <a:ext cx="9720073" cy="4409122"/>
          </a:xfrm>
        </p:spPr>
        <p:txBody>
          <a:bodyPr>
            <a:noAutofit/>
          </a:bodyPr>
          <a:lstStyle/>
          <a:p>
            <a:pPr>
              <a:buFont typeface="Arial" panose="020B0604020202020204" pitchFamily="34" charset="0"/>
              <a:buChar char="•"/>
            </a:pPr>
            <a:r>
              <a:rPr lang="en-US" sz="3200" dirty="0">
                <a:latin typeface="Calibri" panose="020F0502020204030204" pitchFamily="34" charset="0"/>
              </a:rPr>
              <a:t>Wisconsin Inventory of Smoking Dependence Motives (WISDM)</a:t>
            </a:r>
          </a:p>
          <a:p>
            <a:pPr lvl="1">
              <a:buFont typeface="Arial" panose="020B0604020202020204" pitchFamily="34" charset="0"/>
              <a:buChar char="•"/>
            </a:pPr>
            <a:r>
              <a:rPr lang="en-US" sz="2400" b="1" dirty="0">
                <a:latin typeface="Calibri" panose="020F0502020204030204" pitchFamily="34" charset="0"/>
              </a:rPr>
              <a:t>Primary Dependence subscale</a:t>
            </a:r>
            <a:r>
              <a:rPr lang="en-US" sz="2400" dirty="0">
                <a:latin typeface="Calibri" panose="020F0502020204030204" pitchFamily="34" charset="0"/>
              </a:rPr>
              <a:t>: Automaticity, Loss of Control, Craving, and Tolerance</a:t>
            </a:r>
          </a:p>
          <a:p>
            <a:pPr lvl="2">
              <a:buFont typeface="Arial" panose="020B0604020202020204" pitchFamily="34" charset="0"/>
              <a:buChar char="•"/>
            </a:pPr>
            <a:r>
              <a:rPr lang="en-US" sz="2000" dirty="0">
                <a:latin typeface="Calibri" panose="020F0502020204030204" pitchFamily="34" charset="0"/>
              </a:rPr>
              <a:t>E.g. “Cigarettes control me”</a:t>
            </a:r>
          </a:p>
          <a:p>
            <a:pPr lvl="2">
              <a:buFont typeface="Arial" panose="020B0604020202020204" pitchFamily="34" charset="0"/>
              <a:buChar char="•"/>
            </a:pPr>
            <a:r>
              <a:rPr lang="en-US" sz="2000" dirty="0">
                <a:latin typeface="Calibri" panose="020F0502020204030204" pitchFamily="34" charset="0"/>
              </a:rPr>
              <a:t>Range of scores from 1 to 7</a:t>
            </a:r>
          </a:p>
          <a:p>
            <a:pPr lvl="1">
              <a:buFont typeface="Arial" panose="020B0604020202020204" pitchFamily="34" charset="0"/>
              <a:buChar char="•"/>
            </a:pPr>
            <a:r>
              <a:rPr lang="en-US" sz="2400" b="1" dirty="0">
                <a:latin typeface="Calibri" panose="020F0502020204030204" pitchFamily="34" charset="0"/>
              </a:rPr>
              <a:t>Secondary Dependence subscale</a:t>
            </a:r>
            <a:r>
              <a:rPr lang="en-US" sz="2400" dirty="0">
                <a:latin typeface="Calibri" panose="020F0502020204030204" pitchFamily="34" charset="0"/>
              </a:rPr>
              <a:t>: Affiliative Attachment, Cognitive Enhancement, Cue Exposure/Associative Processes, Social/Environmental Goads, Taste, Weight Control, and Affective Enhancement </a:t>
            </a:r>
          </a:p>
          <a:p>
            <a:pPr lvl="2">
              <a:buFont typeface="Arial" panose="020B0604020202020204" pitchFamily="34" charset="0"/>
              <a:buChar char="•"/>
            </a:pPr>
            <a:r>
              <a:rPr lang="en-US" sz="2000" dirty="0">
                <a:latin typeface="Calibri" panose="020F0502020204030204" pitchFamily="34" charset="0"/>
              </a:rPr>
              <a:t>E.g. “Cigarettes keep me company like a close friend”</a:t>
            </a:r>
          </a:p>
          <a:p>
            <a:pPr lvl="2">
              <a:buFont typeface="Arial" panose="020B0604020202020204" pitchFamily="34" charset="0"/>
              <a:buChar char="•"/>
            </a:pPr>
            <a:r>
              <a:rPr lang="en-US" sz="2000" dirty="0">
                <a:latin typeface="Calibri" panose="020F0502020204030204" pitchFamily="34" charset="0"/>
              </a:rPr>
              <a:t>Range of scores from 1 to 7</a:t>
            </a:r>
          </a:p>
        </p:txBody>
      </p:sp>
    </p:spTree>
    <p:extLst>
      <p:ext uri="{BB962C8B-B14F-4D97-AF65-F5344CB8AC3E}">
        <p14:creationId xmlns:p14="http://schemas.microsoft.com/office/powerpoint/2010/main" val="67903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Dependence measures</a:t>
            </a:r>
            <a:r>
              <a:rPr lang="en-US" sz="2400" dirty="0">
                <a:latin typeface="Calibri" panose="020F0502020204030204" pitchFamily="34" charset="0"/>
              </a:rPr>
              <a:t> (continued)</a:t>
            </a:r>
            <a:endParaRPr lang="en-US" dirty="0">
              <a:latin typeface="Calibri" panose="020F0502020204030204" pitchFamily="34" charset="0"/>
            </a:endParaRPr>
          </a:p>
        </p:txBody>
      </p:sp>
      <p:sp>
        <p:nvSpPr>
          <p:cNvPr id="3" name="Content Placeholder 2"/>
          <p:cNvSpPr>
            <a:spLocks noGrp="1"/>
          </p:cNvSpPr>
          <p:nvPr>
            <p:ph idx="1"/>
          </p:nvPr>
        </p:nvSpPr>
        <p:spPr>
          <a:xfrm>
            <a:off x="1024127" y="1857375"/>
            <a:ext cx="9720073" cy="4250817"/>
          </a:xfrm>
        </p:spPr>
        <p:txBody>
          <a:bodyPr>
            <a:noAutofit/>
          </a:bodyPr>
          <a:lstStyle/>
          <a:p>
            <a:pPr>
              <a:buFont typeface="Arial" panose="020B0604020202020204" pitchFamily="34" charset="0"/>
              <a:buChar char="•"/>
            </a:pPr>
            <a:r>
              <a:rPr lang="en-US" sz="3200" dirty="0">
                <a:latin typeface="Calibri" panose="020F0502020204030204" pitchFamily="34" charset="0"/>
              </a:rPr>
              <a:t>Nicotine Dependence Syndrome Scale (NDSS-T)</a:t>
            </a:r>
          </a:p>
          <a:p>
            <a:pPr lvl="1">
              <a:buFont typeface="Arial" panose="020B0604020202020204" pitchFamily="34" charset="0"/>
              <a:buChar char="•"/>
            </a:pPr>
            <a:r>
              <a:rPr lang="en-US" sz="2400" dirty="0">
                <a:latin typeface="Calibri" panose="020F0502020204030204" pitchFamily="34" charset="0"/>
              </a:rPr>
              <a:t>E.g. “After not smoking for a while, I need to smoker to relieve feelings of restlessness and irritability.”</a:t>
            </a:r>
          </a:p>
          <a:p>
            <a:pPr lvl="1">
              <a:buFont typeface="Arial" panose="020B0604020202020204" pitchFamily="34" charset="0"/>
              <a:buChar char="•"/>
            </a:pPr>
            <a:r>
              <a:rPr lang="en-US" sz="2400" dirty="0">
                <a:latin typeface="Calibri" panose="020F0502020204030204" pitchFamily="34" charset="0"/>
              </a:rPr>
              <a:t>Expressed in T-scores where the mean is 50 and standard deviation is 10</a:t>
            </a:r>
          </a:p>
          <a:p>
            <a:pPr>
              <a:buFont typeface="Arial" panose="020B0604020202020204" pitchFamily="34" charset="0"/>
              <a:buChar char="•"/>
            </a:pPr>
            <a:r>
              <a:rPr lang="en-US" sz="2800" dirty="0">
                <a:latin typeface="Calibri" panose="020F0502020204030204" pitchFamily="34" charset="0"/>
              </a:rPr>
              <a:t>Hooked on Nicotine Checklist (HONC)</a:t>
            </a:r>
          </a:p>
          <a:p>
            <a:pPr lvl="1">
              <a:buFont typeface="Arial" panose="020B0604020202020204" pitchFamily="34" charset="0"/>
              <a:buChar char="•"/>
            </a:pPr>
            <a:r>
              <a:rPr lang="en-US" sz="2200" dirty="0">
                <a:latin typeface="Calibri" panose="020F0502020204030204" pitchFamily="34" charset="0"/>
              </a:rPr>
              <a:t>E.g. “Have you ever tried to quit but couldn’t”</a:t>
            </a:r>
          </a:p>
          <a:p>
            <a:pPr lvl="1">
              <a:buFont typeface="Arial" panose="020B0604020202020204" pitchFamily="34" charset="0"/>
              <a:buChar char="•"/>
            </a:pPr>
            <a:r>
              <a:rPr lang="en-US" sz="2200" dirty="0">
                <a:latin typeface="Calibri" panose="020F0502020204030204" pitchFamily="34" charset="0"/>
              </a:rPr>
              <a:t>Any score above 0 indicates dependence; Range of scores from 0 to 1</a:t>
            </a:r>
          </a:p>
          <a:p>
            <a:pPr>
              <a:buFont typeface="Arial" panose="020B0604020202020204" pitchFamily="34" charset="0"/>
              <a:buChar char="•"/>
            </a:pPr>
            <a:r>
              <a:rPr lang="en-US" sz="2800" dirty="0">
                <a:latin typeface="Calibri" panose="020F0502020204030204" pitchFamily="34" charset="0"/>
              </a:rPr>
              <a:t>Time to First Cigarette (TTFC)</a:t>
            </a:r>
          </a:p>
          <a:p>
            <a:pPr lvl="1">
              <a:buFont typeface="Arial" panose="020B0604020202020204" pitchFamily="34" charset="0"/>
              <a:buChar char="•"/>
            </a:pPr>
            <a:r>
              <a:rPr lang="en-US" sz="2200" dirty="0">
                <a:latin typeface="Calibri" panose="020F0502020204030204" pitchFamily="34" charset="0"/>
              </a:rPr>
              <a:t>Single item: “How soon after waking up do you smoke your first cigarette?”</a:t>
            </a:r>
          </a:p>
          <a:p>
            <a:pPr lvl="1">
              <a:buFont typeface="Arial" panose="020B0604020202020204" pitchFamily="34" charset="0"/>
              <a:buChar char="•"/>
            </a:pPr>
            <a:r>
              <a:rPr lang="en-US" sz="2200" dirty="0">
                <a:latin typeface="Calibri" panose="020F0502020204030204" pitchFamily="34" charset="0"/>
              </a:rPr>
              <a:t>Any time less than 60 minutes indicates dependence</a:t>
            </a:r>
          </a:p>
          <a:p>
            <a:pPr lvl="1">
              <a:buFont typeface="Arial" panose="020B0604020202020204" pitchFamily="34" charset="0"/>
              <a:buChar char="•"/>
            </a:pPr>
            <a:r>
              <a:rPr lang="en-US" sz="2200" dirty="0">
                <a:latin typeface="Calibri" panose="020F0502020204030204" pitchFamily="34" charset="0"/>
              </a:rPr>
              <a:t>Expressed via a log transformation</a:t>
            </a:r>
          </a:p>
        </p:txBody>
      </p:sp>
    </p:spTree>
    <p:extLst>
      <p:ext uri="{BB962C8B-B14F-4D97-AF65-F5344CB8AC3E}">
        <p14:creationId xmlns:p14="http://schemas.microsoft.com/office/powerpoint/2010/main" val="106906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Analyses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latin typeface="Calibri" panose="020F0502020204030204" pitchFamily="34" charset="0"/>
              </a:rPr>
              <a:t>In this cross-sectional study, a series of linear regression models were used to assess whether the association between smoker type and multiple measures of the degree of dependence (as specified) differed by race. </a:t>
            </a:r>
          </a:p>
          <a:p>
            <a:pPr>
              <a:buFont typeface="Arial" panose="020B0604020202020204" pitchFamily="34" charset="0"/>
              <a:buChar char="•"/>
            </a:pPr>
            <a:r>
              <a:rPr lang="en-US" sz="2400" dirty="0">
                <a:latin typeface="Calibri" panose="020F0502020204030204" pitchFamily="34" charset="0"/>
              </a:rPr>
              <a:t>Smoker type, race, and an interaction term between smoker type and race were included as independent variables, with control for age, education, and sex.  </a:t>
            </a:r>
          </a:p>
          <a:p>
            <a:pPr>
              <a:buFont typeface="Arial" panose="020B0604020202020204" pitchFamily="34" charset="0"/>
              <a:buChar char="•"/>
            </a:pPr>
            <a:r>
              <a:rPr lang="en-US" sz="2400" dirty="0">
                <a:latin typeface="Calibri" panose="020F0502020204030204" pitchFamily="34" charset="0"/>
              </a:rPr>
              <a:t>In a second series of models, cigarette consumption, expressed as cigarettes per day (CPD), was added to evaluate whether this helped explain the interaction.</a:t>
            </a:r>
          </a:p>
          <a:p>
            <a:endParaRPr lang="en-US" sz="2400" dirty="0">
              <a:latin typeface="Calibri" panose="020F0502020204030204" pitchFamily="34" charset="0"/>
            </a:endParaRPr>
          </a:p>
        </p:txBody>
      </p:sp>
    </p:spTree>
    <p:extLst>
      <p:ext uri="{BB962C8B-B14F-4D97-AF65-F5344CB8AC3E}">
        <p14:creationId xmlns:p14="http://schemas.microsoft.com/office/powerpoint/2010/main" val="212642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87757018"/>
              </p:ext>
            </p:extLst>
          </p:nvPr>
        </p:nvGraphicFramePr>
        <p:xfrm>
          <a:off x="914569" y="375355"/>
          <a:ext cx="10396728" cy="55138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14569" y="5889187"/>
            <a:ext cx="9968089" cy="338554"/>
          </a:xfrm>
          <a:prstGeom prst="rect">
            <a:avLst/>
          </a:prstGeom>
          <a:noFill/>
        </p:spPr>
        <p:txBody>
          <a:bodyPr wrap="square" rtlCol="0">
            <a:spAutoFit/>
          </a:bodyPr>
          <a:lstStyle/>
          <a:p>
            <a:r>
              <a:rPr lang="en-US" sz="1600" dirty="0">
                <a:latin typeface="Calibri" panose="020F0502020204030204" pitchFamily="34" charset="0"/>
              </a:rPr>
              <a:t>Plotted raw means and standard errors CPD is shown.</a:t>
            </a:r>
          </a:p>
        </p:txBody>
      </p:sp>
    </p:spTree>
    <p:extLst>
      <p:ext uri="{BB962C8B-B14F-4D97-AF65-F5344CB8AC3E}">
        <p14:creationId xmlns:p14="http://schemas.microsoft.com/office/powerpoint/2010/main" val="378216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03816670"/>
              </p:ext>
            </p:extLst>
          </p:nvPr>
        </p:nvGraphicFramePr>
        <p:xfrm>
          <a:off x="914569" y="408163"/>
          <a:ext cx="10396728" cy="55138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71462" y="5921995"/>
            <a:ext cx="11630025" cy="830997"/>
          </a:xfrm>
          <a:prstGeom prst="rect">
            <a:avLst/>
          </a:prstGeom>
          <a:noFill/>
        </p:spPr>
        <p:txBody>
          <a:bodyPr wrap="square" rtlCol="0">
            <a:spAutoFit/>
          </a:bodyPr>
          <a:lstStyle/>
          <a:p>
            <a:r>
              <a:rPr lang="en-US" sz="1600" dirty="0">
                <a:latin typeface="Calibri" panose="020F0502020204030204" pitchFamily="34" charset="0"/>
              </a:rPr>
              <a:t>Plotted raw means and standard errors for the Primary Dependence Motives Subscale of the WISDM is shown. Interaction is significant (p&lt;.0001) before and after (p=0.0016) adding CPD to the model meaning that while African American daily smokers are less dependent than Caucasian daily smokers, African American intermittent smokers are more dependent than Caucasian intermittent smokers. </a:t>
            </a:r>
          </a:p>
        </p:txBody>
      </p:sp>
    </p:spTree>
    <p:extLst>
      <p:ext uri="{BB962C8B-B14F-4D97-AF65-F5344CB8AC3E}">
        <p14:creationId xmlns:p14="http://schemas.microsoft.com/office/powerpoint/2010/main" val="91620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73091190"/>
              </p:ext>
            </p:extLst>
          </p:nvPr>
        </p:nvGraphicFramePr>
        <p:xfrm>
          <a:off x="914569" y="414513"/>
          <a:ext cx="10396728" cy="55138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28613" y="5928345"/>
            <a:ext cx="11358562" cy="830997"/>
          </a:xfrm>
          <a:prstGeom prst="rect">
            <a:avLst/>
          </a:prstGeom>
          <a:noFill/>
        </p:spPr>
        <p:txBody>
          <a:bodyPr wrap="square" rtlCol="0">
            <a:spAutoFit/>
          </a:bodyPr>
          <a:lstStyle/>
          <a:p>
            <a:r>
              <a:rPr lang="en-US" sz="1600" dirty="0">
                <a:latin typeface="Calibri" panose="020F0502020204030204" pitchFamily="34" charset="0"/>
              </a:rPr>
              <a:t>Plotted raw means and standard errors for the Secondary Dependence Motives Subscales of the WISDM. Interaction is not significant (p=0.0732) before adding CPD to the model nor after (p=0.3751) meaning that any differences between African Americans and Caucasians are not significantly difference according to smoker type.</a:t>
            </a:r>
          </a:p>
        </p:txBody>
      </p:sp>
    </p:spTree>
    <p:extLst>
      <p:ext uri="{BB962C8B-B14F-4D97-AF65-F5344CB8AC3E}">
        <p14:creationId xmlns:p14="http://schemas.microsoft.com/office/powerpoint/2010/main" val="1778600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864</TotalTime>
  <Words>1221</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Tw Cen MT</vt:lpstr>
      <vt:lpstr>Tw Cen MT Condensed</vt:lpstr>
      <vt:lpstr>Wingdings 3</vt:lpstr>
      <vt:lpstr>Integral</vt:lpstr>
      <vt:lpstr>Tobacco dependence: A race by smoker type interaction</vt:lpstr>
      <vt:lpstr>Background</vt:lpstr>
      <vt:lpstr>Methods</vt:lpstr>
      <vt:lpstr>Dependence measures</vt:lpstr>
      <vt:lpstr>Dependence measures (continued)</vt:lpstr>
      <vt:lpstr>Analyses</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 (continued)</vt:lpstr>
      <vt:lpstr>Funding</vt:lpstr>
      <vt:lpstr>Lessons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Cheng</dc:creator>
  <cp:lastModifiedBy>Neff, Rachel</cp:lastModifiedBy>
  <cp:revision>70</cp:revision>
  <cp:lastPrinted>2016-10-13T13:13:45Z</cp:lastPrinted>
  <dcterms:created xsi:type="dcterms:W3CDTF">2016-10-03T13:11:23Z</dcterms:created>
  <dcterms:modified xsi:type="dcterms:W3CDTF">2017-01-31T20:11:52Z</dcterms:modified>
</cp:coreProperties>
</file>